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tags/tag8.xml" ContentType="application/vnd.openxmlformats-officedocument.presentationml.tags+xml"/>
  <Override PartName="/ppt/tags/tag140.xml" ContentType="application/vnd.openxmlformats-officedocument.presentationml.tags+xml"/>
  <Override PartName="/ppt/tags/tag238.xml" ContentType="application/vnd.openxmlformats-officedocument.presentationml.tags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tags/tag216.xml" ContentType="application/vnd.openxmlformats-officedocument.presentationml.tags+xml"/>
  <Override PartName="/ppt/tags/tag263.xml" ContentType="application/vnd.openxmlformats-officedocument.presentationml.tags+xml"/>
  <Default Extension="xml" ContentType="application/xml"/>
  <Override PartName="/ppt/slides/slide50.xml" ContentType="application/vnd.openxmlformats-officedocument.presentationml.slide+xml"/>
  <Override PartName="/ppt/tags/tag38.xml" ContentType="application/vnd.openxmlformats-officedocument.presentationml.tags+xml"/>
  <Override PartName="/ppt/notesSlides/notesSlide16.xml" ContentType="application/vnd.openxmlformats-officedocument.presentationml.notesSlide+xml"/>
  <Override PartName="/ppt/tags/tag85.xml" ContentType="application/vnd.openxmlformats-officedocument.presentationml.tags+xml"/>
  <Override PartName="/ppt/notesSlides/notesSlide63.xml" ContentType="application/vnd.openxmlformats-officedocument.presentationml.notesSlide+xml"/>
  <Override PartName="/ppt/tags/tag241.xml" ContentType="application/vnd.openxmlformats-officedocument.presentationml.tags+xml"/>
  <Override PartName="/ppt/tags/tag16.xml" ContentType="application/vnd.openxmlformats-officedocument.presentationml.tags+xml"/>
  <Override PartName="/ppt/tags/tag63.xml" ContentType="application/vnd.openxmlformats-officedocument.presentationml.tags+xml"/>
  <Override PartName="/ppt/notesSlides/notesSlide41.xml" ContentType="application/vnd.openxmlformats-officedocument.presentationml.notesSlide+xml"/>
  <Override PartName="/ppt/tags/tag178.xml" ContentType="application/vnd.openxmlformats-officedocument.presentationml.tags+xml"/>
  <Override PartName="/ppt/tags/tag109.xml" ContentType="application/vnd.openxmlformats-officedocument.presentationml.tags+xml"/>
  <Override PartName="/ppt/tags/tag156.xml" ContentType="application/vnd.openxmlformats-officedocument.presentationml.tags+xml"/>
  <Override PartName="/ppt/notesSlides/notesSlide7.xml" ContentType="application/vnd.openxmlformats-officedocument.presentationml.notesSlide+xml"/>
  <Override PartName="/ppt/tags/tag41.xml" ContentType="application/vnd.openxmlformats-officedocument.presentationml.tags+xml"/>
  <Override PartName="/ppt/tags/tag134.xml" ContentType="application/vnd.openxmlformats-officedocument.presentationml.tags+xml"/>
  <Override PartName="/ppt/tags/tag181.xml" ContentType="application/vnd.openxmlformats-officedocument.presentationml.tags+xml"/>
  <Override PartName="/ppt/slides/slide19.xml" ContentType="application/vnd.openxmlformats-officedocument.presentationml.slide+xml"/>
  <Override PartName="/ppt/slides/slide66.xml" ContentType="application/vnd.openxmlformats-officedocument.presentationml.slide+xml"/>
  <Default Extension="png" ContentType="image/png"/>
  <Override PartName="/ppt/tags/tag112.xml" ContentType="application/vnd.openxmlformats-officedocument.presentationml.tags+xml"/>
  <Override PartName="/ppt/tags/tag257.xml" ContentType="application/vnd.openxmlformats-officedocument.presentationml.tags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79.xml" ContentType="application/vnd.openxmlformats-officedocument.presentationml.tags+xml"/>
  <Override PartName="/ppt/notesSlides/notesSlide57.xml" ContentType="application/vnd.openxmlformats-officedocument.presentationml.notesSlide+xml"/>
  <Override PartName="/ppt/slides/slide44.xml" ContentType="application/vnd.openxmlformats-officedocument.presentationml.slide+xml"/>
  <Default Extension="emf" ContentType="image/x-emf"/>
  <Override PartName="/ppt/tags/tag235.xml" ContentType="application/vnd.openxmlformats-officedocument.presentationml.tags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tags/tag57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213.xml" ContentType="application/vnd.openxmlformats-officedocument.presentationml.tags+xml"/>
  <Override PartName="/ppt/notesSlides/notesSlide71.xml" ContentType="application/vnd.openxmlformats-officedocument.presentationml.notesSlide+xml"/>
  <Override PartName="/ppt/tags/tag260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tags/tag35.xml" ContentType="application/vnd.openxmlformats-officedocument.presentationml.tags+xml"/>
  <Override PartName="/ppt/notesSlides/notesSlide13.xml" ContentType="application/vnd.openxmlformats-officedocument.presentationml.notesSlide+xml"/>
  <Override PartName="/ppt/tags/tag46.xml" ContentType="application/vnd.openxmlformats-officedocument.presentationml.tags+xml"/>
  <Override PartName="/ppt/tags/tag82.xml" ContentType="application/vnd.openxmlformats-officedocument.presentationml.tags+xml"/>
  <Override PartName="/ppt/tags/tag93.xml" ContentType="application/vnd.openxmlformats-officedocument.presentationml.tags+xml"/>
  <Override PartName="/ppt/tags/tag139.xml" ContentType="application/vnd.openxmlformats-officedocument.presentationml.tags+xml"/>
  <Override PartName="/ppt/tags/tag186.xml" ContentType="application/vnd.openxmlformats-officedocument.presentationml.tags+xml"/>
  <Override PartName="/ppt/tags/tag197.xml" ContentType="application/vnd.openxmlformats-officedocument.presentationml.tags+xml"/>
  <Override PartName="/ppt/tags/tag202.xml" ContentType="application/vnd.openxmlformats-officedocument.presentationml.tags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tags/tag24.xml" ContentType="application/vnd.openxmlformats-officedocument.presentationml.tags+xml"/>
  <Override PartName="/ppt/tags/tag71.xml" ContentType="application/vnd.openxmlformats-officedocument.presentationml.tags+xml"/>
  <Override PartName="/ppt/tags/tag128.xml" ContentType="application/vnd.openxmlformats-officedocument.presentationml.tags+xml"/>
  <Override PartName="/ppt/tags/tag175.xml" ContentType="application/vnd.openxmlformats-officedocument.presentationml.tags+xml"/>
  <Override PartName="/ppt/tags/tag13.xml" ContentType="application/vnd.openxmlformats-officedocument.presentationml.tags+xml"/>
  <Override PartName="/ppt/tags/tag60.xml" ContentType="application/vnd.openxmlformats-officedocument.presentationml.tags+xml"/>
  <Override PartName="/ppt/tags/tag117.xml" ContentType="application/vnd.openxmlformats-officedocument.presentationml.tags+xml"/>
  <Override PartName="/ppt/tags/tag164.xml" ContentType="application/vnd.openxmlformats-officedocument.presentationml.tags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ppt/tags/tag106.xml" ContentType="application/vnd.openxmlformats-officedocument.presentationml.tags+xml"/>
  <Override PartName="/ppt/tags/tag142.xml" ContentType="application/vnd.openxmlformats-officedocument.presentationml.tags+xml"/>
  <Override PartName="/ppt/tags/tag153.xml" ContentType="application/vnd.openxmlformats-officedocument.presentationml.tags+xml"/>
  <Override PartName="/ppt/slides/slide38.xml" ContentType="application/vnd.openxmlformats-officedocument.presentationml.slide+xml"/>
  <Override PartName="/ppt/tags/tag131.xml" ContentType="application/vnd.openxmlformats-officedocument.presentationml.tags+xml"/>
  <Override PartName="/ppt/tags/tag229.xml" ContentType="application/vnd.openxmlformats-officedocument.presentationml.tags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tags/tag98.xml" ContentType="application/vnd.openxmlformats-officedocument.presentationml.tags+xml"/>
  <Override PartName="/ppt/tags/tag120.xml" ContentType="application/vnd.openxmlformats-officedocument.presentationml.tags+xml"/>
  <Override PartName="/ppt/tags/tag207.xml" ContentType="application/vnd.openxmlformats-officedocument.presentationml.tags+xml"/>
  <Override PartName="/ppt/tags/tag218.xml" ContentType="application/vnd.openxmlformats-officedocument.presentationml.tags+xml"/>
  <Override PartName="/ppt/tags/tag254.xml" ContentType="application/vnd.openxmlformats-officedocument.presentationml.tags+xml"/>
  <Override PartName="/ppt/tags/tag265.xml" ContentType="application/vnd.openxmlformats-officedocument.presentationml.tags+xml"/>
  <Override PartName="/ppt/notesSlides/notesSlide76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Override PartName="/ppt/tags/tag87.xml" ContentType="application/vnd.openxmlformats-officedocument.presentationml.tags+xml"/>
  <Default Extension="wmf" ContentType="image/x-wmf"/>
  <Override PartName="/ppt/notesSlides/notesSlide65.xml" ContentType="application/vnd.openxmlformats-officedocument.presentationml.notesSlide+xml"/>
  <Override PartName="/ppt/tags/tag243.xml" ContentType="application/vnd.openxmlformats-officedocument.presentationml.tags+xml"/>
  <Override PartName="/ppt/slides/slide41.xml" ContentType="application/vnd.openxmlformats-officedocument.presentationml.slide+xml"/>
  <Override PartName="/ppt/tags/tag29.xml" ContentType="application/vnd.openxmlformats-officedocument.presentationml.tags+xml"/>
  <Override PartName="/ppt/tags/tag76.xml" ContentType="application/vnd.openxmlformats-officedocument.presentationml.tags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tags/tag232.xml" ContentType="application/vnd.openxmlformats-officedocument.presentationml.tags+xml"/>
  <Override PartName="/ppt/slides/slide30.xml" ContentType="application/vnd.openxmlformats-officedocument.presentationml.slide+xml"/>
  <Override PartName="/ppt/tags/tag18.xml" ContentType="application/vnd.openxmlformats-officedocument.presentationml.tags+xml"/>
  <Override PartName="/ppt/tags/tag54.xml" ContentType="application/vnd.openxmlformats-officedocument.presentationml.tags+xml"/>
  <Override PartName="/ppt/tags/tag65.xml" ContentType="application/vnd.openxmlformats-officedocument.presentationml.tags+xml"/>
  <Override PartName="/ppt/notesSlides/notesSlide32.xml" ContentType="application/vnd.openxmlformats-officedocument.presentationml.notesSlide+xml"/>
  <Override PartName="/ppt/tags/tag158.xml" ContentType="application/vnd.openxmlformats-officedocument.presentationml.tags+xml"/>
  <Override PartName="/ppt/tags/tag169.xml" ContentType="application/vnd.openxmlformats-officedocument.presentationml.tags+xml"/>
  <Override PartName="/ppt/tags/tag210.xml" ContentType="application/vnd.openxmlformats-officedocument.presentationml.tags+xml"/>
  <Override PartName="/ppt/tags/tag221.xml" ContentType="application/vnd.openxmlformats-officedocument.presentationml.tags+xml"/>
  <Override PartName="/ppt/notesSlides/notesSlide9.xml" ContentType="application/vnd.openxmlformats-officedocument.presentationml.notesSlide+xml"/>
  <Override PartName="/ppt/tags/tag43.xml" ContentType="application/vnd.openxmlformats-officedocument.presentationml.tags+xml"/>
  <Override PartName="/ppt/notesSlides/notesSlide21.xml" ContentType="application/vnd.openxmlformats-officedocument.presentationml.notesSlide+xml"/>
  <Override PartName="/ppt/tags/tag90.xml" ContentType="application/vnd.openxmlformats-officedocument.presentationml.tags+xml"/>
  <Override PartName="/ppt/tags/tag147.xml" ContentType="application/vnd.openxmlformats-officedocument.presentationml.tags+xml"/>
  <Override PartName="/ppt/tags/tag194.xml" ContentType="application/vnd.openxmlformats-officedocument.presentationml.tags+xml"/>
  <Override PartName="/ppt/notesSlides/notesSlide10.xml" ContentType="application/vnd.openxmlformats-officedocument.presentationml.notesSlide+xml"/>
  <Override PartName="/ppt/tags/tag32.xml" ContentType="application/vnd.openxmlformats-officedocument.presentationml.tags+xml"/>
  <Override PartName="/ppt/tags/tag136.xml" ContentType="application/vnd.openxmlformats-officedocument.presentationml.tags+xml"/>
  <Override PartName="/ppt/tags/tag183.xml" ContentType="application/vnd.openxmlformats-officedocument.presentationml.tags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tags/tag114.xml" ContentType="application/vnd.openxmlformats-officedocument.presentationml.tags+xml"/>
  <Override PartName="/ppt/tags/tag125.xml" ContentType="application/vnd.openxmlformats-officedocument.presentationml.tags+xml"/>
  <Override PartName="/ppt/tags/tag161.xml" ContentType="application/vnd.openxmlformats-officedocument.presentationml.tags+xml"/>
  <Override PartName="/ppt/tags/tag172.xml" ContentType="application/vnd.openxmlformats-officedocument.presentationml.tags+xml"/>
  <Override PartName="/ppt/tags/tag259.xml" ContentType="application/vnd.openxmlformats-officedocument.presentationml.tags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103.xml" ContentType="application/vnd.openxmlformats-officedocument.presentationml.tags+xml"/>
  <Override PartName="/ppt/tags/tag150.xml" ContentType="application/vnd.openxmlformats-officedocument.presentationml.tags+xml"/>
  <Override PartName="/ppt/notesSlides/notesSlide59.xml" ContentType="application/vnd.openxmlformats-officedocument.presentationml.notesSlide+xml"/>
  <Override PartName="/ppt/tags/tag248.xml" ContentType="application/vnd.openxmlformats-officedocument.presentationml.tags+xml"/>
  <Override PartName="/ppt/slides/slide46.xml" ContentType="application/vnd.openxmlformats-officedocument.presentationml.slide+xml"/>
  <Override PartName="/ppt/notesSlides/notesSlide48.xml" ContentType="application/vnd.openxmlformats-officedocument.presentationml.notesSlide+xml"/>
  <Override PartName="/ppt/tags/tag226.xml" ContentType="application/vnd.openxmlformats-officedocument.presentationml.tags+xml"/>
  <Override PartName="/ppt/tags/tag237.xml" ContentType="application/vnd.openxmlformats-officedocument.presentationml.tags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71.xml" ContentType="application/vnd.openxmlformats-officedocument.presentationml.slide+xml"/>
  <Override PartName="/ppt/tags/tag59.xml" ContentType="application/vnd.openxmlformats-officedocument.presentationml.tags+xml"/>
  <Override PartName="/ppt/notesSlides/notesSlide37.xml" ContentType="application/vnd.openxmlformats-officedocument.presentationml.notesSlide+xml"/>
  <Override PartName="/ppt/tags/tag215.xml" ContentType="application/vnd.openxmlformats-officedocument.presentationml.tags+xml"/>
  <Override PartName="/ppt/tags/tag262.xml" ContentType="application/vnd.openxmlformats-officedocument.presentationml.tags+xml"/>
  <Override PartName="/ppt/slides/slide13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tags/tag37.xml" ContentType="application/vnd.openxmlformats-officedocument.presentationml.tags+xml"/>
  <Override PartName="/ppt/notesSlides/notesSlide15.xml" ContentType="application/vnd.openxmlformats-officedocument.presentationml.notesSlide+xml"/>
  <Override PartName="/ppt/tags/tag48.xml" ContentType="application/vnd.openxmlformats-officedocument.presentationml.tags+xml"/>
  <Override PartName="/ppt/tags/tag84.xml" ContentType="application/vnd.openxmlformats-officedocument.presentationml.tags+xml"/>
  <Override PartName="/ppt/notesSlides/notesSlide26.xml" ContentType="application/vnd.openxmlformats-officedocument.presentationml.notesSlide+xml"/>
  <Override PartName="/ppt/tags/tag95.xml" ContentType="application/vnd.openxmlformats-officedocument.presentationml.tags+xml"/>
  <Override PartName="/ppt/tags/tag188.xml" ContentType="application/vnd.openxmlformats-officedocument.presentationml.tags+xml"/>
  <Override PartName="/ppt/tags/tag199.xml" ContentType="application/vnd.openxmlformats-officedocument.presentationml.tags+xml"/>
  <Override PartName="/ppt/tags/tag204.xml" ContentType="application/vnd.openxmlformats-officedocument.presentationml.tags+xml"/>
  <Override PartName="/ppt/notesSlides/notesSlide62.xml" ContentType="application/vnd.openxmlformats-officedocument.presentationml.notesSlide+xml"/>
  <Override PartName="/ppt/tags/tag251.xml" ContentType="application/vnd.openxmlformats-officedocument.presentationml.tags+xml"/>
  <Override PartName="/ppt/notesSlides/notesSlide73.xml" ContentType="application/vnd.openxmlformats-officedocument.presentationml.notesSlide+xml"/>
  <Override PartName="/ppt/tags/tag26.xml" ContentType="application/vnd.openxmlformats-officedocument.presentationml.tags+xml"/>
  <Override PartName="/ppt/tags/tag73.xml" ContentType="application/vnd.openxmlformats-officedocument.presentationml.tags+xml"/>
  <Override PartName="/ppt/tags/tag177.xml" ContentType="application/vnd.openxmlformats-officedocument.presentationml.tags+xml"/>
  <Override PartName="/ppt/notesSlides/notesSlide51.xml" ContentType="application/vnd.openxmlformats-officedocument.presentationml.notesSlide+xml"/>
  <Override PartName="/ppt/tags/tag240.xml" ContentType="application/vnd.openxmlformats-officedocument.presentationml.tags+xml"/>
  <Override PartName="/ppt/tags/tag15.xml" ContentType="application/vnd.openxmlformats-officedocument.presentationml.tags+xml"/>
  <Override PartName="/ppt/tags/tag62.xml" ContentType="application/vnd.openxmlformats-officedocument.presentationml.tags+xml"/>
  <Override PartName="/ppt/tags/tag119.xml" ContentType="application/vnd.openxmlformats-officedocument.presentationml.tags+xml"/>
  <Override PartName="/ppt/notesSlides/notesSlide40.xml" ContentType="application/vnd.openxmlformats-officedocument.presentationml.notesSlide+xml"/>
  <Override PartName="/ppt/tags/tag166.xml" ContentType="application/vnd.openxmlformats-officedocument.presentationml.tags+xml"/>
  <Override PartName="/ppt/notesSlides/notesSlide6.xml" ContentType="application/vnd.openxmlformats-officedocument.presentationml.notesSlide+xml"/>
  <Override PartName="/ppt/tags/tag40.xml" ContentType="application/vnd.openxmlformats-officedocument.presentationml.tags+xml"/>
  <Override PartName="/ppt/tags/tag51.xml" ContentType="application/vnd.openxmlformats-officedocument.presentationml.tags+xml"/>
  <Override PartName="/ppt/tags/tag108.xml" ContentType="application/vnd.openxmlformats-officedocument.presentationml.tags+xml"/>
  <Override PartName="/ppt/tags/tag155.xml" ContentType="application/vnd.openxmlformats-officedocument.presentationml.tags+xml"/>
  <Override PartName="/ppt/tags/tag133.xml" ContentType="application/vnd.openxmlformats-officedocument.presentationml.tags+xml"/>
  <Override PartName="/ppt/tags/tag144.xml" ContentType="application/vnd.openxmlformats-officedocument.presentationml.tags+xml"/>
  <Override PartName="/ppt/tags/tag180.xml" ContentType="application/vnd.openxmlformats-officedocument.presentationml.tags+xml"/>
  <Override PartName="/ppt/tags/tag191.xml" ContentType="application/vnd.openxmlformats-officedocument.presentationml.tags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tags/tag122.xml" ContentType="application/vnd.openxmlformats-officedocument.presentationml.tags+xml"/>
  <Override PartName="/ppt/tags/tag209.xml" ContentType="application/vnd.openxmlformats-officedocument.presentationml.tags+xml"/>
  <Override PartName="/ppt/tags/tag256.xml" ContentType="application/vnd.openxmlformats-officedocument.presentationml.tags+xml"/>
  <Override PartName="/ppt/tags/tag267.xml" ContentType="application/vnd.openxmlformats-officedocument.presentationml.tag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tags/tag89.xml" ContentType="application/vnd.openxmlformats-officedocument.presentationml.tags+xml"/>
  <Override PartName="/ppt/tags/tag111.xml" ContentType="application/vnd.openxmlformats-officedocument.presentationml.tags+xml"/>
  <Override PartName="/ppt/tags/tag245.xml" ContentType="application/vnd.openxmlformats-officedocument.presentationml.tags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tags/tag78.xml" ContentType="application/vnd.openxmlformats-officedocument.presentationml.tags+xml"/>
  <Override PartName="/ppt/tags/tag100.xml" ContentType="application/vnd.openxmlformats-officedocument.presentationml.tags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tags/tag234.xml" ContentType="application/vnd.openxmlformats-officedocument.presentationml.tags+xml"/>
  <Override PartName="/ppt/slides/slide32.xml" ContentType="application/vnd.openxmlformats-officedocument.presentationml.slide+xml"/>
  <Default Extension="fntdata" ContentType="application/x-fontdata"/>
  <Override PartName="/ppt/tags/tag56.xml" ContentType="application/vnd.openxmlformats-officedocument.presentationml.tags+xml"/>
  <Override PartName="/ppt/tags/tag67.xml" ContentType="application/vnd.openxmlformats-officedocument.presentationml.tags+xml"/>
  <Override PartName="/ppt/notesSlides/notesSlide34.xml" ContentType="application/vnd.openxmlformats-officedocument.presentationml.notesSlide+xml"/>
  <Override PartName="/ppt/tags/tag223.xml" ContentType="application/vnd.openxmlformats-officedocument.presentationml.tags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gs/tag45.xml" ContentType="application/vnd.openxmlformats-officedocument.presentationml.tags+xml"/>
  <Override PartName="/ppt/notesSlides/notesSlide23.xml" ContentType="application/vnd.openxmlformats-officedocument.presentationml.notesSlide+xml"/>
  <Override PartName="/ppt/tags/tag92.xml" ContentType="application/vnd.openxmlformats-officedocument.presentationml.tags+xml"/>
  <Override PartName="/ppt/tags/tag149.xml" ContentType="application/vnd.openxmlformats-officedocument.presentationml.tags+xml"/>
  <Override PartName="/ppt/tags/tag196.xml" ContentType="application/vnd.openxmlformats-officedocument.presentationml.tags+xml"/>
  <Override PartName="/ppt/tags/tag201.xml" ContentType="application/vnd.openxmlformats-officedocument.presentationml.tags+xml"/>
  <Override PartName="/ppt/tags/tag212.xml" ContentType="application/vnd.openxmlformats-officedocument.presentationml.tags+xml"/>
  <Override PartName="/ppt/notesSlides/notesSlide70.xml" ContentType="application/vnd.openxmlformats-officedocument.presentationml.notesSlide+xml"/>
  <Override PartName="/ppt/tags/tag34.xml" ContentType="application/vnd.openxmlformats-officedocument.presentationml.tags+xml"/>
  <Override PartName="/ppt/notesSlides/notesSlide12.xml" ContentType="application/vnd.openxmlformats-officedocument.presentationml.notesSlide+xml"/>
  <Override PartName="/ppt/tags/tag81.xml" ContentType="application/vnd.openxmlformats-officedocument.presentationml.tags+xml"/>
  <Override PartName="/ppt/tags/tag138.xml" ContentType="application/vnd.openxmlformats-officedocument.presentationml.tags+xml"/>
  <Override PartName="/ppt/tags/tag185.xml" ContentType="application/vnd.openxmlformats-officedocument.presentationml.tags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70.xml" ContentType="application/vnd.openxmlformats-officedocument.presentationml.tags+xml"/>
  <Override PartName="/ppt/tags/tag116.xml" ContentType="application/vnd.openxmlformats-officedocument.presentationml.tags+xml"/>
  <Override PartName="/ppt/tags/tag127.xml" ContentType="application/vnd.openxmlformats-officedocument.presentationml.tags+xml"/>
  <Override PartName="/ppt/tags/tag163.xml" ContentType="application/vnd.openxmlformats-officedocument.presentationml.tags+xml"/>
  <Override PartName="/ppt/tags/tag174.xml" ContentType="application/vnd.openxmlformats-officedocument.presentationml.tags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105.xml" ContentType="application/vnd.openxmlformats-officedocument.presentationml.tags+xml"/>
  <Override PartName="/ppt/tags/tag152.xml" ContentType="application/vnd.openxmlformats-officedocument.presentationml.tags+xml"/>
  <Override PartName="/ppt/slides/slide48.xml" ContentType="application/vnd.openxmlformats-officedocument.presentationml.slide+xml"/>
  <Override PartName="/ppt/notesSlides/notesSlide3.xml" ContentType="application/vnd.openxmlformats-officedocument.presentationml.notesSlide+xml"/>
  <Override PartName="/ppt/tags/tag141.xml" ContentType="application/vnd.openxmlformats-officedocument.presentationml.tags+xml"/>
  <Override PartName="/ppt/tags/tag228.xml" ContentType="application/vnd.openxmlformats-officedocument.presentationml.tags+xml"/>
  <Override PartName="/ppt/tags/tag239.xml" ContentType="application/vnd.openxmlformats-officedocument.presentationml.tags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tags/tag130.xml" ContentType="application/vnd.openxmlformats-officedocument.presentationml.tags+xml"/>
  <Override PartName="/ppt/notesSlides/notesSlide39.xml" ContentType="application/vnd.openxmlformats-officedocument.presentationml.notesSlide+xml"/>
  <Override PartName="/ppt/tags/tag217.xml" ContentType="application/vnd.openxmlformats-officedocument.presentationml.tags+xml"/>
  <Override PartName="/ppt/tags/tag264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tags/tag39.xml" ContentType="application/vnd.openxmlformats-officedocument.presentationml.tags+xml"/>
  <Override PartName="/ppt/notesSlides/notesSlide17.xml" ContentType="application/vnd.openxmlformats-officedocument.presentationml.notesSlide+xml"/>
  <Override PartName="/ppt/tags/tag86.xml" ContentType="application/vnd.openxmlformats-officedocument.presentationml.tags+xml"/>
  <Override PartName="/ppt/notesSlides/notesSlide28.xml" ContentType="application/vnd.openxmlformats-officedocument.presentationml.notesSlide+xml"/>
  <Override PartName="/ppt/tags/tag97.xml" ContentType="application/vnd.openxmlformats-officedocument.presentationml.tags+xml"/>
  <Override PartName="/ppt/tags/tag206.xml" ContentType="application/vnd.openxmlformats-officedocument.presentationml.tags+xml"/>
  <Override PartName="/ppt/notesSlides/notesSlide64.xml" ContentType="application/vnd.openxmlformats-officedocument.presentationml.notesSlide+xml"/>
  <Override PartName="/ppt/tags/tag253.xml" ContentType="application/vnd.openxmlformats-officedocument.presentationml.tags+xml"/>
  <Override PartName="/ppt/notesSlides/notesSlide75.xml" ContentType="application/vnd.openxmlformats-officedocument.presentationml.notesSlide+xml"/>
  <Override PartName="/ppt/slides/slide51.xml" ContentType="application/vnd.openxmlformats-officedocument.presentationml.slide+xml"/>
  <Override PartName="/ppt/tags/tag1.xml" ContentType="application/vnd.openxmlformats-officedocument.presentationml.tags+xml"/>
  <Override PartName="/ppt/tags/tag28.xml" ContentType="application/vnd.openxmlformats-officedocument.presentationml.tags+xml"/>
  <Override PartName="/ppt/tags/tag75.xml" ContentType="application/vnd.openxmlformats-officedocument.presentationml.tags+xml"/>
  <Override PartName="/ppt/tags/tag179.xml" ContentType="application/vnd.openxmlformats-officedocument.presentationml.tags+xml"/>
  <Override PartName="/ppt/notesSlides/notesSlide53.xml" ContentType="application/vnd.openxmlformats-officedocument.presentationml.notesSlide+xml"/>
  <Override PartName="/ppt/tags/tag231.xml" ContentType="application/vnd.openxmlformats-officedocument.presentationml.tags+xml"/>
  <Override PartName="/ppt/tags/tag242.xml" ContentType="application/vnd.openxmlformats-officedocument.presentationml.tags+xml"/>
  <Override PartName="/ppt/slides/slide40.xml" ContentType="application/vnd.openxmlformats-officedocument.presentationml.slide+xml"/>
  <Override PartName="/ppt/tags/tag17.xml" ContentType="application/vnd.openxmlformats-officedocument.presentationml.tags+xml"/>
  <Override PartName="/ppt/tags/tag64.xml" ContentType="application/vnd.openxmlformats-officedocument.presentationml.tags+xml"/>
  <Override PartName="/ppt/notesSlides/notesSlide42.xml" ContentType="application/vnd.openxmlformats-officedocument.presentationml.notesSlide+xml"/>
  <Override PartName="/ppt/tags/tag168.xml" ContentType="application/vnd.openxmlformats-officedocument.presentationml.tags+xml"/>
  <Override PartName="/ppt/tags/tag220.xml" ContentType="application/vnd.openxmlformats-officedocument.presentationml.tags+xml"/>
  <Override PartName="/ppt/notesSlides/notesSlide8.xml" ContentType="application/vnd.openxmlformats-officedocument.presentationml.notesSlide+xml"/>
  <Override PartName="/ppt/tags/tag53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157.xml" ContentType="application/vnd.openxmlformats-officedocument.presentationml.tags+xml"/>
  <Override PartName="/ppt/tags/tag31.xml" ContentType="application/vnd.openxmlformats-officedocument.presentationml.tags+xml"/>
  <Override PartName="/ppt/tags/tag42.xml" ContentType="application/vnd.openxmlformats-officedocument.presentationml.tags+xml"/>
  <Override PartName="/ppt/tags/tag135.xml" ContentType="application/vnd.openxmlformats-officedocument.presentationml.tags+xml"/>
  <Override PartName="/ppt/tags/tag146.xml" ContentType="application/vnd.openxmlformats-officedocument.presentationml.tags+xml"/>
  <Override PartName="/ppt/tags/tag182.xml" ContentType="application/vnd.openxmlformats-officedocument.presentationml.tags+xml"/>
  <Override PartName="/ppt/tags/tag193.xml" ContentType="application/vnd.openxmlformats-officedocument.presentationml.tags+xml"/>
  <Override PartName="/ppt/handoutMasters/handoutMaster1.xml" ContentType="application/vnd.openxmlformats-officedocument.presentationml.handoutMaster+xml"/>
  <Override PartName="/ppt/tags/tag20.xml" ContentType="application/vnd.openxmlformats-officedocument.presentationml.tags+xml"/>
  <Override PartName="/ppt/tags/tag124.xml" ContentType="application/vnd.openxmlformats-officedocument.presentationml.tags+xml"/>
  <Override PartName="/ppt/tags/tag171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tags/tag113.xml" ContentType="application/vnd.openxmlformats-officedocument.presentationml.tags+xml"/>
  <Override PartName="/ppt/tags/tag160.xml" ContentType="application/vnd.openxmlformats-officedocument.presentationml.tags+xml"/>
  <Override PartName="/ppt/tags/tag247.xml" ContentType="application/vnd.openxmlformats-officedocument.presentationml.tags+xml"/>
  <Override PartName="/ppt/notesSlides/notesSlide69.xml" ContentType="application/vnd.openxmlformats-officedocument.presentationml.notesSlide+xml"/>
  <Override PartName="/ppt/tags/tag258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theme/theme3.xml" ContentType="application/vnd.openxmlformats-officedocument.theme+xml"/>
  <Override PartName="/ppt/tags/tag102.xml" ContentType="application/vnd.openxmlformats-officedocument.presentationml.tags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tags/tag236.xml" ContentType="application/vnd.openxmlformats-officedocument.presentationml.tags+xml"/>
  <Override PartName="/ppt/slides/slide34.xml" ContentType="application/vnd.openxmlformats-officedocument.presentationml.slide+xml"/>
  <Override PartName="/ppt/tags/tag58.xml" ContentType="application/vnd.openxmlformats-officedocument.presentationml.tags+xml"/>
  <Override PartName="/ppt/tags/tag69.xml" ContentType="application/vnd.openxmlformats-officedocument.presentationml.tags+xml"/>
  <Override PartName="/ppt/notesSlides/notesSlide36.xml" ContentType="application/vnd.openxmlformats-officedocument.presentationml.notesSlide+xml"/>
  <Override PartName="/ppt/tags/tag225.xml" ContentType="application/vnd.openxmlformats-officedocument.presentationml.tags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tags/tag47.xml" ContentType="application/vnd.openxmlformats-officedocument.presentationml.tags+xml"/>
  <Override PartName="/ppt/notesSlides/notesSlide25.xml" ContentType="application/vnd.openxmlformats-officedocument.presentationml.notesSlide+xml"/>
  <Override PartName="/ppt/tags/tag94.xml" ContentType="application/vnd.openxmlformats-officedocument.presentationml.tags+xml"/>
  <Override PartName="/ppt/tags/tag198.xml" ContentType="application/vnd.openxmlformats-officedocument.presentationml.tags+xml"/>
  <Override PartName="/ppt/tags/tag203.xml" ContentType="application/vnd.openxmlformats-officedocument.presentationml.tags+xml"/>
  <Override PartName="/ppt/tags/tag214.xml" ContentType="application/vnd.openxmlformats-officedocument.presentationml.tags+xml"/>
  <Override PartName="/ppt/tags/tag250.xml" ContentType="application/vnd.openxmlformats-officedocument.presentationml.tags+xml"/>
  <Override PartName="/ppt/notesSlides/notesSlide72.xml" ContentType="application/vnd.openxmlformats-officedocument.presentationml.notesSlide+xml"/>
  <Override PartName="/ppt/tags/tag261.xml" ContentType="application/vnd.openxmlformats-officedocument.presentationml.tags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tags/tag36.xml" ContentType="application/vnd.openxmlformats-officedocument.presentationml.tags+xml"/>
  <Override PartName="/ppt/notesSlides/notesSlide14.xml" ContentType="application/vnd.openxmlformats-officedocument.presentationml.notesSlide+xml"/>
  <Override PartName="/ppt/tags/tag83.xml" ContentType="application/vnd.openxmlformats-officedocument.presentationml.tags+xml"/>
  <Override PartName="/ppt/tags/tag187.xml" ContentType="application/vnd.openxmlformats-officedocument.presentationml.tags+xml"/>
  <Override PartName="/ppt/notesSlides/notesSlide61.xml" ContentType="application/vnd.openxmlformats-officedocument.presentationml.notesSlide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61.xml" ContentType="application/vnd.openxmlformats-officedocument.presentationml.tags+xml"/>
  <Override PartName="/ppt/tags/tag72.xml" ContentType="application/vnd.openxmlformats-officedocument.presentationml.tags+xml"/>
  <Override PartName="/ppt/tags/tag118.xml" ContentType="application/vnd.openxmlformats-officedocument.presentationml.tags+xml"/>
  <Override PartName="/ppt/tags/tag129.xml" ContentType="application/vnd.openxmlformats-officedocument.presentationml.tags+xml"/>
  <Override PartName="/ppt/tags/tag165.xml" ContentType="application/vnd.openxmlformats-officedocument.presentationml.tags+xml"/>
  <Override PartName="/ppt/tags/tag176.xml" ContentType="application/vnd.openxmlformats-officedocument.presentationml.tags+xml"/>
  <Override PartName="/ppt/notesSlides/notesSlide50.xml" ContentType="application/vnd.openxmlformats-officedocument.presentationml.notesSlide+xml"/>
  <Override PartName="/ppt/tags/tag50.xml" ContentType="application/vnd.openxmlformats-officedocument.presentationml.tags+xml"/>
  <Override PartName="/ppt/tags/tag107.xml" ContentType="application/vnd.openxmlformats-officedocument.presentationml.tags+xml"/>
  <Override PartName="/ppt/tags/tag154.xml" ContentType="application/vnd.openxmlformats-officedocument.presentationml.tags+xml"/>
  <Override PartName="/ppt/notesSlides/notesSlide5.xml" ContentType="application/vnd.openxmlformats-officedocument.presentationml.notesSlide+xml"/>
  <Override PartName="/ppt/tags/tag143.xml" ContentType="application/vnd.openxmlformats-officedocument.presentationml.tags+xml"/>
  <Override PartName="/ppt/tags/tag190.xml" ContentType="application/vnd.openxmlformats-officedocument.presentationml.tags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75.xml" ContentType="application/vnd.openxmlformats-officedocument.presentationml.slide+xml"/>
  <Override PartName="/ppt/tags/tag132.xml" ContentType="application/vnd.openxmlformats-officedocument.presentationml.tags+xml"/>
  <Override PartName="/ppt/tags/tag219.xml" ContentType="application/vnd.openxmlformats-officedocument.presentationml.tags+xml"/>
  <Override PartName="/ppt/tags/tag266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tags/tag99.xml" ContentType="application/vnd.openxmlformats-officedocument.presentationml.tags+xml"/>
  <Override PartName="/ppt/tags/tag110.xml" ContentType="application/vnd.openxmlformats-officedocument.presentationml.tags+xml"/>
  <Override PartName="/ppt/tags/tag121.xml" ContentType="application/vnd.openxmlformats-officedocument.presentationml.tags+xml"/>
  <Override PartName="/ppt/tags/tag208.xml" ContentType="application/vnd.openxmlformats-officedocument.presentationml.tags+xml"/>
  <Override PartName="/ppt/notesSlides/notesSlide66.xml" ContentType="application/vnd.openxmlformats-officedocument.presentationml.notesSlide+xml"/>
  <Override PartName="/ppt/tags/tag255.xml" ContentType="application/vnd.openxmlformats-officedocument.presentationml.tags+xml"/>
  <Override PartName="/ppt/slides/slide53.xml" ContentType="application/vnd.openxmlformats-officedocument.presentationml.slide+xml"/>
  <Override PartName="/ppt/tags/tag3.xml" ContentType="application/vnd.openxmlformats-officedocument.presentationml.tags+xml"/>
  <Override PartName="/ppt/tags/tag77.xml" ContentType="application/vnd.openxmlformats-officedocument.presentationml.tags+xml"/>
  <Override PartName="/ppt/tags/tag88.xml" ContentType="application/vnd.openxmlformats-officedocument.presentationml.tags+xml"/>
  <Override PartName="/ppt/notesSlides/notesSlide55.xml" ContentType="application/vnd.openxmlformats-officedocument.presentationml.notesSlide+xml"/>
  <Override PartName="/ppt/tags/tag233.xml" ContentType="application/vnd.openxmlformats-officedocument.presentationml.tags+xml"/>
  <Override PartName="/ppt/tags/tag244.xml" ContentType="application/vnd.openxmlformats-officedocument.presentationml.tags+xml"/>
  <Default Extension="jpeg" ContentType="image/jpeg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tags/tag19.xml" ContentType="application/vnd.openxmlformats-officedocument.presentationml.tags+xml"/>
  <Override PartName="/ppt/tags/tag66.xml" ContentType="application/vnd.openxmlformats-officedocument.presentationml.tags+xml"/>
  <Override PartName="/ppt/notesSlides/notesSlide44.xml" ContentType="application/vnd.openxmlformats-officedocument.presentationml.notesSlide+xml"/>
  <Override PartName="/ppt/tags/tag222.xml" ContentType="application/vnd.openxmlformats-officedocument.presentationml.tags+xml"/>
  <Override PartName="/ppt/slides/slide20.xml" ContentType="application/vnd.openxmlformats-officedocument.presentationml.slide+xml"/>
  <Override PartName="/ppt/tags/tag55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159.xml" ContentType="application/vnd.openxmlformats-officedocument.presentationml.tags+xml"/>
  <Override PartName="/ppt/tags/tag211.xml" ContentType="application/vnd.openxmlformats-officedocument.presentationml.tags+xml"/>
  <Override PartName="/ppt/notesSlides/notesSlide11.xml" ContentType="application/vnd.openxmlformats-officedocument.presentationml.notesSlide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tags/tag80.xml" ContentType="application/vnd.openxmlformats-officedocument.presentationml.tags+xml"/>
  <Override PartName="/ppt/tags/tag91.xml" ContentType="application/vnd.openxmlformats-officedocument.presentationml.tags+xml"/>
  <Override PartName="/ppt/tags/tag137.xml" ContentType="application/vnd.openxmlformats-officedocument.presentationml.tags+xml"/>
  <Override PartName="/ppt/tags/tag148.xml" ContentType="application/vnd.openxmlformats-officedocument.presentationml.tags+xml"/>
  <Override PartName="/ppt/tags/tag184.xml" ContentType="application/vnd.openxmlformats-officedocument.presentationml.tags+xml"/>
  <Override PartName="/ppt/tags/tag195.xml" ContentType="application/vnd.openxmlformats-officedocument.presentationml.tags+xml"/>
  <Override PartName="/ppt/tags/tag200.xml" ContentType="application/vnd.openxmlformats-officedocument.presentationml.tags+xml"/>
  <Override PartName="/ppt/tags/tag22.xml" ContentType="application/vnd.openxmlformats-officedocument.presentationml.tags+xml"/>
  <Override PartName="/ppt/tags/tag126.xml" ContentType="application/vnd.openxmlformats-officedocument.presentationml.tags+xml"/>
  <Override PartName="/ppt/tags/tag173.xml" ContentType="application/vnd.openxmlformats-officedocument.presentationml.tags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tags/tag11.xml" ContentType="application/vnd.openxmlformats-officedocument.presentationml.tags+xml"/>
  <Override PartName="/ppt/tags/tag115.xml" ContentType="application/vnd.openxmlformats-officedocument.presentationml.tags+xml"/>
  <Override PartName="/ppt/tags/tag162.xml" ContentType="application/vnd.openxmlformats-officedocument.presentationml.tags+xml"/>
  <Override PartName="/ppt/tags/tag249.xml" ContentType="application/vnd.openxmlformats-officedocument.presentationml.tags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tags/tag104.xml" ContentType="application/vnd.openxmlformats-officedocument.presentationml.tags+xml"/>
  <Override PartName="/ppt/tags/tag151.xml" ContentType="application/vnd.openxmlformats-officedocument.presentationml.tags+xml"/>
  <Override PartName="/ppt/slides/slide36.xml" ContentType="application/vnd.openxmlformats-officedocument.presentationml.slide+xml"/>
  <Override PartName="/ppt/notesSlides/notesSlide49.xml" ContentType="application/vnd.openxmlformats-officedocument.presentationml.notesSlide+xml"/>
  <Override PartName="/ppt/tags/tag227.xml" ContentType="application/vnd.openxmlformats-officedocument.presentationml.tags+xml"/>
  <Override PartName="/ppt/tags/tag49.xml" ContentType="application/vnd.openxmlformats-officedocument.presentationml.tags+xml"/>
  <Override PartName="/ppt/notesSlides/notesSlide27.xml" ContentType="application/vnd.openxmlformats-officedocument.presentationml.notesSlide+xml"/>
  <Override PartName="/ppt/tags/tag96.xml" ContentType="application/vnd.openxmlformats-officedocument.presentationml.tags+xml"/>
  <Override PartName="/ppt/tags/tag205.xml" ContentType="application/vnd.openxmlformats-officedocument.presentationml.tags+xml"/>
  <Override PartName="/ppt/tags/tag252.xml" ContentType="application/vnd.openxmlformats-officedocument.presentationml.tags+xml"/>
  <Override PartName="/ppt/notesSlides/notesSlide74.xml" ContentType="application/vnd.openxmlformats-officedocument.presentationml.notesSlide+xml"/>
  <Override PartName="/ppt/slides/slide14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89.xml" ContentType="application/vnd.openxmlformats-officedocument.presentationml.tags+xml"/>
  <Override PartName="/ppt/tableStyles.xml" ContentType="application/vnd.openxmlformats-officedocument.presentationml.tableStyles+xml"/>
  <Override PartName="/ppt/tags/tag27.xml" ContentType="application/vnd.openxmlformats-officedocument.presentationml.tags+xml"/>
  <Override PartName="/ppt/tags/tag74.xml" ContentType="application/vnd.openxmlformats-officedocument.presentationml.tags+xml"/>
  <Override PartName="/ppt/notesSlides/notesSlide52.xml" ContentType="application/vnd.openxmlformats-officedocument.presentationml.notesSlide+xml"/>
  <Override PartName="/ppt/tags/tag230.xml" ContentType="application/vnd.openxmlformats-officedocument.presentationml.tags+xml"/>
  <Override PartName="/ppt/tags/tag52.xml" ContentType="application/vnd.openxmlformats-officedocument.presentationml.tags+xml"/>
  <Override PartName="/ppt/notesSlides/notesSlide30.xml" ContentType="application/vnd.openxmlformats-officedocument.presentationml.notesSlide+xml"/>
  <Override PartName="/ppt/tags/tag167.xml" ContentType="application/vnd.openxmlformats-officedocument.presentationml.tags+xml"/>
  <Override PartName="/ppt/tags/tag145.xml" ContentType="application/vnd.openxmlformats-officedocument.presentationml.tags+xml"/>
  <Override PartName="/ppt/tags/tag192.xml" ContentType="application/vnd.openxmlformats-officedocument.presentationml.tags+xml"/>
  <Override PartName="/ppt/tags/tag30.xml" ContentType="application/vnd.openxmlformats-officedocument.presentationml.tags+xml"/>
  <Override PartName="/ppt/tags/tag268.xml" ContentType="application/vnd.openxmlformats-officedocument.presentationml.tag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tags/tag123.xml" ContentType="application/vnd.openxmlformats-officedocument.presentationml.tags+xml"/>
  <Override PartName="/ppt/tags/tag170.xml" ContentType="application/vnd.openxmlformats-officedocument.presentationml.tags+xml"/>
  <Override PartName="/ppt/notesSlides/notesSlide68.xml" ContentType="application/vnd.openxmlformats-officedocument.presentationml.notesSlide+xml"/>
  <Override PartName="/ppt/slides/slide55.xml" ContentType="application/vnd.openxmlformats-officedocument.presentationml.slide+xml"/>
  <Override PartName="/ppt/tags/tag101.xml" ContentType="application/vnd.openxmlformats-officedocument.presentationml.tags+xml"/>
  <Override PartName="/ppt/tags/tag246.xml" ContentType="application/vnd.openxmlformats-officedocument.presentationml.tags+xml"/>
  <Override PartName="/ppt/slides/slide33.xml" ContentType="application/vnd.openxmlformats-officedocument.presentationml.slide+xml"/>
  <Override PartName="/ppt/tags/tag68.xml" ContentType="application/vnd.openxmlformats-officedocument.presentationml.tags+xml"/>
  <Override PartName="/ppt/notesSlides/notesSlide46.xml" ContentType="application/vnd.openxmlformats-officedocument.presentationml.notesSlide+xml"/>
  <Override PartName="/ppt/tags/tag224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8"/>
  </p:notesMasterIdLst>
  <p:handoutMasterIdLst>
    <p:handoutMasterId r:id="rId79"/>
  </p:handoutMasterIdLst>
  <p:sldIdLst>
    <p:sldId id="256" r:id="rId2"/>
    <p:sldId id="834" r:id="rId3"/>
    <p:sldId id="867" r:id="rId4"/>
    <p:sldId id="868" r:id="rId5"/>
    <p:sldId id="869" r:id="rId6"/>
    <p:sldId id="797" r:id="rId7"/>
    <p:sldId id="799" r:id="rId8"/>
    <p:sldId id="864" r:id="rId9"/>
    <p:sldId id="800" r:id="rId10"/>
    <p:sldId id="801" r:id="rId11"/>
    <p:sldId id="897" r:id="rId12"/>
    <p:sldId id="881" r:id="rId13"/>
    <p:sldId id="896" r:id="rId14"/>
    <p:sldId id="802" r:id="rId15"/>
    <p:sldId id="898" r:id="rId16"/>
    <p:sldId id="882" r:id="rId17"/>
    <p:sldId id="899" r:id="rId18"/>
    <p:sldId id="875" r:id="rId19"/>
    <p:sldId id="877" r:id="rId20"/>
    <p:sldId id="870" r:id="rId21"/>
    <p:sldId id="871" r:id="rId22"/>
    <p:sldId id="872" r:id="rId23"/>
    <p:sldId id="884" r:id="rId24"/>
    <p:sldId id="883" r:id="rId25"/>
    <p:sldId id="873" r:id="rId26"/>
    <p:sldId id="804" r:id="rId27"/>
    <p:sldId id="865" r:id="rId28"/>
    <p:sldId id="874" r:id="rId29"/>
    <p:sldId id="835" r:id="rId30"/>
    <p:sldId id="805" r:id="rId31"/>
    <p:sldId id="851" r:id="rId32"/>
    <p:sldId id="807" r:id="rId33"/>
    <p:sldId id="808" r:id="rId34"/>
    <p:sldId id="811" r:id="rId35"/>
    <p:sldId id="895" r:id="rId36"/>
    <p:sldId id="812" r:id="rId37"/>
    <p:sldId id="885" r:id="rId38"/>
    <p:sldId id="894" r:id="rId39"/>
    <p:sldId id="816" r:id="rId40"/>
    <p:sldId id="886" r:id="rId41"/>
    <p:sldId id="889" r:id="rId42"/>
    <p:sldId id="900" r:id="rId43"/>
    <p:sldId id="817" r:id="rId44"/>
    <p:sldId id="887" r:id="rId45"/>
    <p:sldId id="890" r:id="rId46"/>
    <p:sldId id="820" r:id="rId47"/>
    <p:sldId id="901" r:id="rId48"/>
    <p:sldId id="839" r:id="rId49"/>
    <p:sldId id="840" r:id="rId50"/>
    <p:sldId id="841" r:id="rId51"/>
    <p:sldId id="822" r:id="rId52"/>
    <p:sldId id="824" r:id="rId53"/>
    <p:sldId id="842" r:id="rId54"/>
    <p:sldId id="892" r:id="rId55"/>
    <p:sldId id="825" r:id="rId56"/>
    <p:sldId id="843" r:id="rId57"/>
    <p:sldId id="845" r:id="rId58"/>
    <p:sldId id="846" r:id="rId59"/>
    <p:sldId id="827" r:id="rId60"/>
    <p:sldId id="848" r:id="rId61"/>
    <p:sldId id="847" r:id="rId62"/>
    <p:sldId id="893" r:id="rId63"/>
    <p:sldId id="829" r:id="rId64"/>
    <p:sldId id="830" r:id="rId65"/>
    <p:sldId id="831" r:id="rId66"/>
    <p:sldId id="849" r:id="rId67"/>
    <p:sldId id="850" r:id="rId68"/>
    <p:sldId id="854" r:id="rId69"/>
    <p:sldId id="861" r:id="rId70"/>
    <p:sldId id="857" r:id="rId71"/>
    <p:sldId id="858" r:id="rId72"/>
    <p:sldId id="855" r:id="rId73"/>
    <p:sldId id="859" r:id="rId74"/>
    <p:sldId id="856" r:id="rId75"/>
    <p:sldId id="860" r:id="rId76"/>
    <p:sldId id="862" r:id="rId77"/>
  </p:sldIdLst>
  <p:sldSz cx="9144000" cy="6858000" type="screen4x3"/>
  <p:notesSz cx="9601200" cy="7315200"/>
  <p:embeddedFontLst>
    <p:embeddedFont>
      <p:font typeface="Helvetica" pitchFamily="34" charset="0"/>
      <p:regular r:id="rId80"/>
      <p:bold r:id="rId81"/>
      <p:italic r:id="rId82"/>
      <p:boldItalic r:id="rId83"/>
    </p:embeddedFont>
    <p:embeddedFont>
      <p:font typeface="CMSY10ORIG" pitchFamily="34" charset="0"/>
      <p:regular r:id="rId84"/>
    </p:embeddedFont>
    <p:embeddedFont>
      <p:font typeface="CMMI10" pitchFamily="34" charset="0"/>
      <p:regular r:id="rId85"/>
    </p:embeddedFont>
    <p:embeddedFont>
      <p:font typeface="CMR10" pitchFamily="34" charset="0"/>
      <p:regular r:id="rId86"/>
    </p:embeddedFont>
    <p:embeddedFont>
      <p:font typeface="CMMI7" pitchFamily="34" charset="0"/>
      <p:regular r:id="rId87"/>
    </p:embeddedFont>
    <p:embeddedFont>
      <p:font typeface="LCMSS8" pitchFamily="34" charset="0"/>
      <p:regular r:id="rId88"/>
    </p:embeddedFont>
    <p:embeddedFont>
      <p:font typeface="CMSY8" pitchFamily="34" charset="0"/>
      <p:regular r:id="rId89"/>
    </p:embeddedFont>
    <p:embeddedFont>
      <p:font typeface="CMMI8" pitchFamily="34" charset="0"/>
      <p:regular r:id="rId90"/>
    </p:embeddedFont>
    <p:embeddedFont>
      <p:font typeface="CMEX10" pitchFamily="34" charset="0"/>
      <p:regular r:id="rId91"/>
    </p:embeddedFont>
    <p:embeddedFont>
      <p:font typeface="Century" pitchFamily="18" charset="0"/>
      <p:regular r:id="rId92"/>
    </p:embeddedFont>
  </p:embeddedFontLst>
  <p:custDataLst>
    <p:tags r:id="rId9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i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i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i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i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3" autoAdjust="0"/>
    <p:restoredTop sz="94634" autoAdjust="0"/>
  </p:normalViewPr>
  <p:slideViewPr>
    <p:cSldViewPr>
      <p:cViewPr varScale="1">
        <p:scale>
          <a:sx n="86" d="100"/>
          <a:sy n="86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7" d="100"/>
        <a:sy n="87" d="100"/>
      </p:scale>
      <p:origin x="0" y="4656"/>
    </p:cViewPr>
  </p:sorterViewPr>
  <p:notesViewPr>
    <p:cSldViewPr>
      <p:cViewPr varScale="1">
        <p:scale>
          <a:sx n="111" d="100"/>
          <a:sy n="111" d="100"/>
        </p:scale>
        <p:origin x="-2304" y="-90"/>
      </p:cViewPr>
      <p:guideLst>
        <p:guide orient="horz" pos="2304"/>
        <p:guide pos="3024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font" Target="fonts/font5.fntdata"/><Relationship Id="rId89" Type="http://schemas.openxmlformats.org/officeDocument/2006/relationships/font" Target="fonts/font10.fntdata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87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3.fntdata"/><Relationship Id="rId90" Type="http://schemas.openxmlformats.org/officeDocument/2006/relationships/font" Target="fonts/font11.fntdata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93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4.fntdata"/><Relationship Id="rId88" Type="http://schemas.openxmlformats.org/officeDocument/2006/relationships/font" Target="fonts/font9.fntdata"/><Relationship Id="rId91" Type="http://schemas.openxmlformats.org/officeDocument/2006/relationships/font" Target="fonts/font12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2.fntdata"/><Relationship Id="rId86" Type="http://schemas.openxmlformats.org/officeDocument/2006/relationships/font" Target="fonts/font7.fntdata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5.xml"/><Relationship Id="rId2" Type="http://schemas.openxmlformats.org/officeDocument/2006/relationships/slide" Target="slides/slide4.xml"/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58853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81" tIns="48190" rIns="96381" bIns="48190" numCol="1" anchor="t" anchorCtr="0" compatLnSpc="1">
            <a:prstTxWarp prst="textNoShape">
              <a:avLst/>
            </a:prstTxWarp>
          </a:bodyPr>
          <a:lstStyle>
            <a:lvl1pPr defTabSz="963613">
              <a:defRPr sz="1300" i="0"/>
            </a:lvl1pPr>
          </a:lstStyle>
          <a:p>
            <a:endParaRPr lang="en-US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2347" y="0"/>
            <a:ext cx="4158853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81" tIns="48190" rIns="96381" bIns="48190" numCol="1" anchor="t" anchorCtr="0" compatLnSpc="1">
            <a:prstTxWarp prst="textNoShape">
              <a:avLst/>
            </a:prstTxWarp>
          </a:bodyPr>
          <a:lstStyle>
            <a:lvl1pPr algn="r" defTabSz="963613">
              <a:defRPr sz="1300" i="0"/>
            </a:lvl1pPr>
          </a:lstStyle>
          <a:p>
            <a:endParaRPr lang="en-US"/>
          </a:p>
        </p:txBody>
      </p:sp>
      <p:sp>
        <p:nvSpPr>
          <p:cNvPr id="655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9924"/>
            <a:ext cx="4158853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81" tIns="48190" rIns="96381" bIns="48190" numCol="1" anchor="b" anchorCtr="0" compatLnSpc="1">
            <a:prstTxWarp prst="textNoShape">
              <a:avLst/>
            </a:prstTxWarp>
          </a:bodyPr>
          <a:lstStyle>
            <a:lvl1pPr defTabSz="963613">
              <a:defRPr sz="1300" i="0"/>
            </a:lvl1pPr>
          </a:lstStyle>
          <a:p>
            <a:endParaRPr lang="en-US"/>
          </a:p>
        </p:txBody>
      </p:sp>
      <p:sp>
        <p:nvSpPr>
          <p:cNvPr id="655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42347" y="6949924"/>
            <a:ext cx="4158853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81" tIns="48190" rIns="96381" bIns="48190" numCol="1" anchor="b" anchorCtr="0" compatLnSpc="1">
            <a:prstTxWarp prst="textNoShape">
              <a:avLst/>
            </a:prstTxWarp>
          </a:bodyPr>
          <a:lstStyle>
            <a:lvl1pPr algn="r" defTabSz="963613">
              <a:defRPr sz="1300" i="0"/>
            </a:lvl1pPr>
          </a:lstStyle>
          <a:p>
            <a:fld id="{4916132E-65B5-4C9B-877D-07EDD78411B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208859" cy="34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13" tIns="45657" rIns="91313" bIns="45657" numCol="1" anchor="t" anchorCtr="0" compatLnSpc="1">
            <a:prstTxWarp prst="textNoShape">
              <a:avLst/>
            </a:prstTxWarp>
          </a:bodyPr>
          <a:lstStyle>
            <a:lvl1pPr defTabSz="912813">
              <a:defRPr sz="1200"/>
            </a:lvl1pPr>
          </a:lstStyle>
          <a:p>
            <a:endParaRPr lang="en-US"/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11094" y="0"/>
            <a:ext cx="4208859" cy="34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13" tIns="45657" rIns="91313" bIns="45657" numCol="1" anchor="t" anchorCtr="0" compatLnSpc="1">
            <a:prstTxWarp prst="textNoShape">
              <a:avLst/>
            </a:prstTxWarp>
          </a:bodyPr>
          <a:lstStyle>
            <a:lvl1pPr algn="r" defTabSz="912813">
              <a:defRPr sz="1200"/>
            </a:lvl1pPr>
          </a:lstStyle>
          <a:p>
            <a:endParaRPr lang="en-US"/>
          </a:p>
        </p:txBody>
      </p:sp>
      <p:sp>
        <p:nvSpPr>
          <p:cNvPr id="152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47988" y="523875"/>
            <a:ext cx="3722687" cy="27908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52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02247" y="3489477"/>
            <a:ext cx="7013377" cy="3254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13" tIns="45657" rIns="91313" bIns="456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52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76533"/>
            <a:ext cx="4208859" cy="348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13" tIns="45657" rIns="91313" bIns="45657" numCol="1" anchor="b" anchorCtr="0" compatLnSpc="1">
            <a:prstTxWarp prst="textNoShape">
              <a:avLst/>
            </a:prstTxWarp>
          </a:bodyPr>
          <a:lstStyle>
            <a:lvl1pPr defTabSz="912813">
              <a:defRPr sz="1200"/>
            </a:lvl1pPr>
          </a:lstStyle>
          <a:p>
            <a:endParaRPr lang="en-US"/>
          </a:p>
        </p:txBody>
      </p:sp>
      <p:sp>
        <p:nvSpPr>
          <p:cNvPr id="152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11094" y="6976533"/>
            <a:ext cx="4208859" cy="348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13" tIns="45657" rIns="91313" bIns="45657" numCol="1" anchor="b" anchorCtr="0" compatLnSpc="1">
            <a:prstTxWarp prst="textNoShape">
              <a:avLst/>
            </a:prstTxWarp>
          </a:bodyPr>
          <a:lstStyle>
            <a:lvl1pPr algn="r" defTabSz="912813">
              <a:defRPr sz="1200"/>
            </a:lvl1pPr>
          </a:lstStyle>
          <a:p>
            <a:fld id="{EE772AB6-CBBF-4A5D-8805-1DDAD1A0AB5F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163115-B805-42C0-AC3B-68899A71EA65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163115-B805-42C0-AC3B-68899A71EA6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163115-B805-42C0-AC3B-68899A71EA6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163115-B805-42C0-AC3B-68899A71EA6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163115-B805-42C0-AC3B-68899A71EA65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163115-B805-42C0-AC3B-68899A71EA65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163115-B805-42C0-AC3B-68899A71EA65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163115-B805-42C0-AC3B-68899A71EA65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163115-B805-42C0-AC3B-68899A71EA6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163115-B805-42C0-AC3B-68899A71EA6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163115-B805-42C0-AC3B-68899A71EA6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163115-B805-42C0-AC3B-68899A71EA6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72</a:t>
            </a:fld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73</a:t>
            </a:fld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76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BA5ED2-663D-42F9-B3BE-F6877E9A3A9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50EC81-FB51-4D57-996A-5500F280FDA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0"/>
            <a:ext cx="1943100" cy="6248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0"/>
            <a:ext cx="5676900" cy="6248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D21025-1421-4D09-ABFF-94DCCACCB41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336A70-5E11-48EA-9FCF-F7E5C50408B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8FDB28-F3DC-43DB-B5ED-AC33DAEDEBD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143000"/>
            <a:ext cx="38100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38100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FAECCB-FD60-4005-8ACA-82416388DCD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A92C28-F40E-49B0-B676-198246B91FF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017045-C397-495B-99E3-AE2DBBF2006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A57798-0E6A-4A83-8820-C2129990C96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574AF5-1AAC-4939-9290-ABBAE3BB520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A681D9-48F6-4E66-8BC9-C1802DBB15C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43000"/>
            <a:ext cx="77724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i="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i="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i="0"/>
            </a:lvl1pPr>
          </a:lstStyle>
          <a:p>
            <a:fld id="{5C916EF7-E949-4EDE-AA68-712847CB46D2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Helvetica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Helvetica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Helvetica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Helvetic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Helvetic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Helvetic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Helvetic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Helvetica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35.xml"/><Relationship Id="rId7" Type="http://schemas.openxmlformats.org/officeDocument/2006/relationships/image" Target="../media/image23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8.png"/><Relationship Id="rId4" Type="http://schemas.openxmlformats.org/officeDocument/2006/relationships/tags" Target="../tags/tag36.xml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39.xml"/><Relationship Id="rId7" Type="http://schemas.openxmlformats.org/officeDocument/2006/relationships/notesSlide" Target="../notesSlides/notesSlide13.xml"/><Relationship Id="rId12" Type="http://schemas.openxmlformats.org/officeDocument/2006/relationships/image" Target="../media/image32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1.png"/><Relationship Id="rId5" Type="http://schemas.openxmlformats.org/officeDocument/2006/relationships/tags" Target="../tags/tag41.xml"/><Relationship Id="rId10" Type="http://schemas.openxmlformats.org/officeDocument/2006/relationships/image" Target="../media/image25.png"/><Relationship Id="rId4" Type="http://schemas.openxmlformats.org/officeDocument/2006/relationships/tags" Target="../tags/tag40.xml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44.xml"/><Relationship Id="rId7" Type="http://schemas.openxmlformats.org/officeDocument/2006/relationships/image" Target="../media/image33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5.png"/><Relationship Id="rId4" Type="http://schemas.openxmlformats.org/officeDocument/2006/relationships/tags" Target="../tags/tag45.xml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tags" Target="../tags/tag50.xml"/><Relationship Id="rId7" Type="http://schemas.openxmlformats.org/officeDocument/2006/relationships/image" Target="../media/image37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9.png"/><Relationship Id="rId4" Type="http://schemas.openxmlformats.org/officeDocument/2006/relationships/tags" Target="../tags/tag51.xml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54.xml"/><Relationship Id="rId7" Type="http://schemas.openxmlformats.org/officeDocument/2006/relationships/notesSlide" Target="../notesSlides/notesSlide17.xml"/><Relationship Id="rId12" Type="http://schemas.openxmlformats.org/officeDocument/2006/relationships/image" Target="../media/image36.pn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2.png"/><Relationship Id="rId5" Type="http://schemas.openxmlformats.org/officeDocument/2006/relationships/tags" Target="../tags/tag56.xml"/><Relationship Id="rId10" Type="http://schemas.openxmlformats.org/officeDocument/2006/relationships/image" Target="../media/image41.png"/><Relationship Id="rId4" Type="http://schemas.openxmlformats.org/officeDocument/2006/relationships/tags" Target="../tags/tag55.xml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tags" Target="../tags/tag61.xml"/><Relationship Id="rId7" Type="http://schemas.openxmlformats.org/officeDocument/2006/relationships/image" Target="../media/image45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8.png"/><Relationship Id="rId4" Type="http://schemas.openxmlformats.org/officeDocument/2006/relationships/tags" Target="../tags/tag62.xml"/><Relationship Id="rId9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tags" Target="../tags/tag65.xml"/><Relationship Id="rId7" Type="http://schemas.openxmlformats.org/officeDocument/2006/relationships/image" Target="../media/image50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image" Target="../media/image49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tags" Target="../tags/tag69.xml"/><Relationship Id="rId7" Type="http://schemas.openxmlformats.org/officeDocument/2006/relationships/image" Target="../media/image53.png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6.png"/><Relationship Id="rId4" Type="http://schemas.openxmlformats.org/officeDocument/2006/relationships/tags" Target="../tags/tag70.xml"/><Relationship Id="rId9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tags" Target="../tags/tag73.xml"/><Relationship Id="rId7" Type="http://schemas.openxmlformats.org/officeDocument/2006/relationships/image" Target="../media/image57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9.png"/><Relationship Id="rId4" Type="http://schemas.openxmlformats.org/officeDocument/2006/relationships/tags" Target="../tags/tag74.xml"/><Relationship Id="rId9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tags" Target="../tags/tag77.xml"/><Relationship Id="rId7" Type="http://schemas.openxmlformats.org/officeDocument/2006/relationships/image" Target="../media/image53.pn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1.png"/><Relationship Id="rId4" Type="http://schemas.openxmlformats.org/officeDocument/2006/relationships/tags" Target="../tags/tag78.xml"/><Relationship Id="rId9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tags" Target="../tags/tag81.xml"/><Relationship Id="rId7" Type="http://schemas.openxmlformats.org/officeDocument/2006/relationships/image" Target="../media/image62.png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4.png"/><Relationship Id="rId4" Type="http://schemas.openxmlformats.org/officeDocument/2006/relationships/tags" Target="../tags/tag82.xml"/><Relationship Id="rId9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13" Type="http://schemas.openxmlformats.org/officeDocument/2006/relationships/image" Target="../media/image69.png"/><Relationship Id="rId3" Type="http://schemas.openxmlformats.org/officeDocument/2006/relationships/tags" Target="../tags/tag8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68.pn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image" Target="../media/image67.png"/><Relationship Id="rId5" Type="http://schemas.openxmlformats.org/officeDocument/2006/relationships/tags" Target="../tags/tag87.xml"/><Relationship Id="rId10" Type="http://schemas.openxmlformats.org/officeDocument/2006/relationships/image" Target="../media/image66.png"/><Relationship Id="rId4" Type="http://schemas.openxmlformats.org/officeDocument/2006/relationships/tags" Target="../tags/tag86.xml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tags" Target="../tags/tag91.xml"/><Relationship Id="rId7" Type="http://schemas.openxmlformats.org/officeDocument/2006/relationships/image" Target="../media/image65.png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72.png"/><Relationship Id="rId4" Type="http://schemas.openxmlformats.org/officeDocument/2006/relationships/tags" Target="../tags/tag92.xml"/><Relationship Id="rId9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5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image" Target="../media/image74.png"/><Relationship Id="rId5" Type="http://schemas.openxmlformats.org/officeDocument/2006/relationships/image" Target="../media/image73.emf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tags" Target="../tags/tag97.xml"/><Relationship Id="rId7" Type="http://schemas.openxmlformats.org/officeDocument/2006/relationships/image" Target="../media/image77.png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image" Target="../media/image76.png"/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image" Target="../media/image2.png"/><Relationship Id="rId18" Type="http://schemas.openxmlformats.org/officeDocument/2006/relationships/image" Target="../media/image7.png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image" Target="../media/image1.png"/><Relationship Id="rId17" Type="http://schemas.openxmlformats.org/officeDocument/2006/relationships/image" Target="../media/image6.png"/><Relationship Id="rId2" Type="http://schemas.openxmlformats.org/officeDocument/2006/relationships/tags" Target="../tags/tag4.xml"/><Relationship Id="rId16" Type="http://schemas.openxmlformats.org/officeDocument/2006/relationships/image" Target="../media/image5.png"/><Relationship Id="rId20" Type="http://schemas.openxmlformats.org/officeDocument/2006/relationships/image" Target="../media/image9.png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notesSlide" Target="../notesSlides/notesSlide3.xml"/><Relationship Id="rId5" Type="http://schemas.openxmlformats.org/officeDocument/2006/relationships/tags" Target="../tags/tag7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8.png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tags" Target="../tags/tag100.xml"/><Relationship Id="rId7" Type="http://schemas.openxmlformats.org/officeDocument/2006/relationships/image" Target="../media/image79.png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77.png"/><Relationship Id="rId4" Type="http://schemas.openxmlformats.org/officeDocument/2006/relationships/tags" Target="../tags/tag101.xml"/><Relationship Id="rId9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tags" Target="../tags/tag104.xml"/><Relationship Id="rId7" Type="http://schemas.openxmlformats.org/officeDocument/2006/relationships/notesSlide" Target="../notesSlides/notesSlide31.xml"/><Relationship Id="rId12" Type="http://schemas.openxmlformats.org/officeDocument/2006/relationships/image" Target="../media/image83.emf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4.png"/><Relationship Id="rId5" Type="http://schemas.openxmlformats.org/officeDocument/2006/relationships/tags" Target="../tags/tag106.xml"/><Relationship Id="rId10" Type="http://schemas.openxmlformats.org/officeDocument/2006/relationships/image" Target="../media/image82.png"/><Relationship Id="rId4" Type="http://schemas.openxmlformats.org/officeDocument/2006/relationships/tags" Target="../tags/tag105.xml"/><Relationship Id="rId9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tags" Target="../tags/tag109.xml"/><Relationship Id="rId7" Type="http://schemas.openxmlformats.org/officeDocument/2006/relationships/image" Target="../media/image85.pn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image" Target="../media/image84.png"/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13" Type="http://schemas.openxmlformats.org/officeDocument/2006/relationships/image" Target="../media/image34.png"/><Relationship Id="rId18" Type="http://schemas.openxmlformats.org/officeDocument/2006/relationships/image" Target="../media/image90.emf"/><Relationship Id="rId3" Type="http://schemas.openxmlformats.org/officeDocument/2006/relationships/tags" Target="../tags/tag112.xml"/><Relationship Id="rId7" Type="http://schemas.openxmlformats.org/officeDocument/2006/relationships/tags" Target="../tags/tag116.xml"/><Relationship Id="rId12" Type="http://schemas.openxmlformats.org/officeDocument/2006/relationships/image" Target="../media/image82.png"/><Relationship Id="rId17" Type="http://schemas.openxmlformats.org/officeDocument/2006/relationships/image" Target="../media/image83.emf"/><Relationship Id="rId2" Type="http://schemas.openxmlformats.org/officeDocument/2006/relationships/tags" Target="../tags/tag111.xml"/><Relationship Id="rId16" Type="http://schemas.openxmlformats.org/officeDocument/2006/relationships/image" Target="../media/image89.png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image" Target="../media/image84.png"/><Relationship Id="rId5" Type="http://schemas.openxmlformats.org/officeDocument/2006/relationships/tags" Target="../tags/tag114.xml"/><Relationship Id="rId15" Type="http://schemas.openxmlformats.org/officeDocument/2006/relationships/image" Target="../media/image88.png"/><Relationship Id="rId10" Type="http://schemas.openxmlformats.org/officeDocument/2006/relationships/notesSlide" Target="../notesSlides/notesSlide33.xml"/><Relationship Id="rId4" Type="http://schemas.openxmlformats.org/officeDocument/2006/relationships/tags" Target="../tags/tag113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tags" Target="../tags/tag120.xml"/><Relationship Id="rId7" Type="http://schemas.openxmlformats.org/officeDocument/2006/relationships/image" Target="../media/image91.png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4.png"/><Relationship Id="rId4" Type="http://schemas.openxmlformats.org/officeDocument/2006/relationships/tags" Target="../tags/tag121.xml"/><Relationship Id="rId9" Type="http://schemas.openxmlformats.org/officeDocument/2006/relationships/image" Target="../media/image9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129.xml"/><Relationship Id="rId13" Type="http://schemas.openxmlformats.org/officeDocument/2006/relationships/image" Target="../media/image95.wmf"/><Relationship Id="rId18" Type="http://schemas.openxmlformats.org/officeDocument/2006/relationships/image" Target="../media/image100.png"/><Relationship Id="rId3" Type="http://schemas.openxmlformats.org/officeDocument/2006/relationships/tags" Target="../tags/tag124.xml"/><Relationship Id="rId21" Type="http://schemas.openxmlformats.org/officeDocument/2006/relationships/image" Target="../media/image103.png"/><Relationship Id="rId7" Type="http://schemas.openxmlformats.org/officeDocument/2006/relationships/tags" Target="../tags/tag128.xml"/><Relationship Id="rId12" Type="http://schemas.openxmlformats.org/officeDocument/2006/relationships/notesSlide" Target="../notesSlides/notesSlide35.xml"/><Relationship Id="rId17" Type="http://schemas.openxmlformats.org/officeDocument/2006/relationships/image" Target="../media/image99.png"/><Relationship Id="rId2" Type="http://schemas.openxmlformats.org/officeDocument/2006/relationships/tags" Target="../tags/tag123.xml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26.xml"/><Relationship Id="rId15" Type="http://schemas.openxmlformats.org/officeDocument/2006/relationships/image" Target="../media/image97.png"/><Relationship Id="rId23" Type="http://schemas.openxmlformats.org/officeDocument/2006/relationships/image" Target="../media/image84.png"/><Relationship Id="rId10" Type="http://schemas.openxmlformats.org/officeDocument/2006/relationships/tags" Target="../tags/tag131.xml"/><Relationship Id="rId19" Type="http://schemas.openxmlformats.org/officeDocument/2006/relationships/image" Target="../media/image101.png"/><Relationship Id="rId4" Type="http://schemas.openxmlformats.org/officeDocument/2006/relationships/tags" Target="../tags/tag125.xml"/><Relationship Id="rId9" Type="http://schemas.openxmlformats.org/officeDocument/2006/relationships/tags" Target="../tags/tag130.xml"/><Relationship Id="rId14" Type="http://schemas.openxmlformats.org/officeDocument/2006/relationships/image" Target="../media/image96.png"/><Relationship Id="rId22" Type="http://schemas.openxmlformats.org/officeDocument/2006/relationships/image" Target="../media/image10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139.xml"/><Relationship Id="rId13" Type="http://schemas.openxmlformats.org/officeDocument/2006/relationships/image" Target="../media/image34.png"/><Relationship Id="rId18" Type="http://schemas.openxmlformats.org/officeDocument/2006/relationships/image" Target="../media/image90.emf"/><Relationship Id="rId3" Type="http://schemas.openxmlformats.org/officeDocument/2006/relationships/tags" Target="../tags/tag134.xml"/><Relationship Id="rId7" Type="http://schemas.openxmlformats.org/officeDocument/2006/relationships/tags" Target="../tags/tag138.xml"/><Relationship Id="rId12" Type="http://schemas.openxmlformats.org/officeDocument/2006/relationships/image" Target="../media/image82.png"/><Relationship Id="rId17" Type="http://schemas.openxmlformats.org/officeDocument/2006/relationships/image" Target="../media/image83.emf"/><Relationship Id="rId2" Type="http://schemas.openxmlformats.org/officeDocument/2006/relationships/tags" Target="../tags/tag133.xml"/><Relationship Id="rId16" Type="http://schemas.openxmlformats.org/officeDocument/2006/relationships/image" Target="../media/image107.png"/><Relationship Id="rId1" Type="http://schemas.openxmlformats.org/officeDocument/2006/relationships/tags" Target="../tags/tag132.xml"/><Relationship Id="rId6" Type="http://schemas.openxmlformats.org/officeDocument/2006/relationships/tags" Target="../tags/tag137.xml"/><Relationship Id="rId11" Type="http://schemas.openxmlformats.org/officeDocument/2006/relationships/image" Target="../media/image84.png"/><Relationship Id="rId5" Type="http://schemas.openxmlformats.org/officeDocument/2006/relationships/tags" Target="../tags/tag136.xml"/><Relationship Id="rId15" Type="http://schemas.openxmlformats.org/officeDocument/2006/relationships/image" Target="../media/image106.png"/><Relationship Id="rId10" Type="http://schemas.openxmlformats.org/officeDocument/2006/relationships/notesSlide" Target="../notesSlides/notesSlide36.xml"/><Relationship Id="rId4" Type="http://schemas.openxmlformats.org/officeDocument/2006/relationships/tags" Target="../tags/tag135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0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tags" Target="../tags/tag142.xml"/><Relationship Id="rId7" Type="http://schemas.openxmlformats.org/officeDocument/2006/relationships/image" Target="../media/image91.png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09.png"/><Relationship Id="rId4" Type="http://schemas.openxmlformats.org/officeDocument/2006/relationships/tags" Target="../tags/tag143.xml"/><Relationship Id="rId9" Type="http://schemas.openxmlformats.org/officeDocument/2006/relationships/image" Target="../media/image10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151.xml"/><Relationship Id="rId13" Type="http://schemas.openxmlformats.org/officeDocument/2006/relationships/image" Target="../media/image95.wmf"/><Relationship Id="rId18" Type="http://schemas.openxmlformats.org/officeDocument/2006/relationships/image" Target="../media/image114.png"/><Relationship Id="rId3" Type="http://schemas.openxmlformats.org/officeDocument/2006/relationships/tags" Target="../tags/tag146.xml"/><Relationship Id="rId21" Type="http://schemas.openxmlformats.org/officeDocument/2006/relationships/image" Target="../media/image116.png"/><Relationship Id="rId7" Type="http://schemas.openxmlformats.org/officeDocument/2006/relationships/tags" Target="../tags/tag150.xml"/><Relationship Id="rId12" Type="http://schemas.openxmlformats.org/officeDocument/2006/relationships/notesSlide" Target="../notesSlides/notesSlide38.xml"/><Relationship Id="rId17" Type="http://schemas.openxmlformats.org/officeDocument/2006/relationships/image" Target="../media/image113.png"/><Relationship Id="rId2" Type="http://schemas.openxmlformats.org/officeDocument/2006/relationships/tags" Target="../tags/tag145.xml"/><Relationship Id="rId16" Type="http://schemas.openxmlformats.org/officeDocument/2006/relationships/image" Target="../media/image112.png"/><Relationship Id="rId20" Type="http://schemas.openxmlformats.org/officeDocument/2006/relationships/image" Target="../media/image102.png"/><Relationship Id="rId1" Type="http://schemas.openxmlformats.org/officeDocument/2006/relationships/tags" Target="../tags/tag144.xml"/><Relationship Id="rId6" Type="http://schemas.openxmlformats.org/officeDocument/2006/relationships/tags" Target="../tags/tag14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48.xml"/><Relationship Id="rId15" Type="http://schemas.openxmlformats.org/officeDocument/2006/relationships/image" Target="../media/image111.png"/><Relationship Id="rId23" Type="http://schemas.openxmlformats.org/officeDocument/2006/relationships/image" Target="../media/image84.png"/><Relationship Id="rId10" Type="http://schemas.openxmlformats.org/officeDocument/2006/relationships/tags" Target="../tags/tag153.xml"/><Relationship Id="rId19" Type="http://schemas.openxmlformats.org/officeDocument/2006/relationships/image" Target="../media/image115.png"/><Relationship Id="rId4" Type="http://schemas.openxmlformats.org/officeDocument/2006/relationships/tags" Target="../tags/tag147.xml"/><Relationship Id="rId9" Type="http://schemas.openxmlformats.org/officeDocument/2006/relationships/tags" Target="../tags/tag152.xml"/><Relationship Id="rId14" Type="http://schemas.openxmlformats.org/officeDocument/2006/relationships/image" Target="../media/image110.png"/><Relationship Id="rId22" Type="http://schemas.openxmlformats.org/officeDocument/2006/relationships/image" Target="../media/image1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14.xml"/><Relationship Id="rId7" Type="http://schemas.openxmlformats.org/officeDocument/2006/relationships/image" Target="../media/image10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.xml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tags" Target="../tags/tag158.xml"/><Relationship Id="rId7" Type="http://schemas.openxmlformats.org/officeDocument/2006/relationships/image" Target="../media/image120.png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6" Type="http://schemas.openxmlformats.org/officeDocument/2006/relationships/notesSlide" Target="../notesSlides/notesSlide40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23.png"/><Relationship Id="rId4" Type="http://schemas.openxmlformats.org/officeDocument/2006/relationships/tags" Target="../tags/tag159.xml"/><Relationship Id="rId9" Type="http://schemas.openxmlformats.org/officeDocument/2006/relationships/image" Target="../media/image1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6" Type="http://schemas.openxmlformats.org/officeDocument/2006/relationships/image" Target="../media/image124.png"/><Relationship Id="rId5" Type="http://schemas.openxmlformats.org/officeDocument/2006/relationships/image" Target="../media/image80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image" Target="../media/image127.png"/><Relationship Id="rId5" Type="http://schemas.openxmlformats.org/officeDocument/2006/relationships/image" Target="../media/image80.pn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4.xml"/><Relationship Id="rId13" Type="http://schemas.openxmlformats.org/officeDocument/2006/relationships/image" Target="../media/image132.png"/><Relationship Id="rId3" Type="http://schemas.openxmlformats.org/officeDocument/2006/relationships/tags" Target="../tags/tag16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31.png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tags" Target="../tags/tag171.xml"/><Relationship Id="rId11" Type="http://schemas.openxmlformats.org/officeDocument/2006/relationships/image" Target="../media/image130.png"/><Relationship Id="rId5" Type="http://schemas.openxmlformats.org/officeDocument/2006/relationships/tags" Target="../tags/tag170.xml"/><Relationship Id="rId10" Type="http://schemas.openxmlformats.org/officeDocument/2006/relationships/image" Target="../media/image129.png"/><Relationship Id="rId4" Type="http://schemas.openxmlformats.org/officeDocument/2006/relationships/tags" Target="../tags/tag169.xml"/><Relationship Id="rId9" Type="http://schemas.openxmlformats.org/officeDocument/2006/relationships/image" Target="../media/image128.png"/><Relationship Id="rId14" Type="http://schemas.openxmlformats.org/officeDocument/2006/relationships/image" Target="../media/image13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tags" Target="../tags/tag174.xml"/><Relationship Id="rId7" Type="http://schemas.openxmlformats.org/officeDocument/2006/relationships/image" Target="../media/image135.png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image" Target="../media/image134.png"/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7.xml"/><Relationship Id="rId13" Type="http://schemas.openxmlformats.org/officeDocument/2006/relationships/image" Target="../media/image139.png"/><Relationship Id="rId3" Type="http://schemas.openxmlformats.org/officeDocument/2006/relationships/tags" Target="../tags/tag177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38.png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tags" Target="../tags/tag180.xml"/><Relationship Id="rId11" Type="http://schemas.openxmlformats.org/officeDocument/2006/relationships/image" Target="../media/image137.png"/><Relationship Id="rId5" Type="http://schemas.openxmlformats.org/officeDocument/2006/relationships/tags" Target="../tags/tag179.xml"/><Relationship Id="rId10" Type="http://schemas.openxmlformats.org/officeDocument/2006/relationships/image" Target="../media/image66.png"/><Relationship Id="rId4" Type="http://schemas.openxmlformats.org/officeDocument/2006/relationships/tags" Target="../tags/tag178.xml"/><Relationship Id="rId9" Type="http://schemas.openxmlformats.org/officeDocument/2006/relationships/image" Target="../media/image65.png"/><Relationship Id="rId14" Type="http://schemas.openxmlformats.org/officeDocument/2006/relationships/image" Target="../media/image1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image" Target="../media/image15.png"/><Relationship Id="rId5" Type="http://schemas.openxmlformats.org/officeDocument/2006/relationships/image" Target="../media/image141.png"/><Relationship Id="rId4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tags" Target="../tags/tag185.xml"/><Relationship Id="rId7" Type="http://schemas.openxmlformats.org/officeDocument/2006/relationships/image" Target="../media/image142.png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6" Type="http://schemas.openxmlformats.org/officeDocument/2006/relationships/notesSlide" Target="../notesSlides/notesSlide49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45.png"/><Relationship Id="rId4" Type="http://schemas.openxmlformats.org/officeDocument/2006/relationships/tags" Target="../tags/tag186.xml"/><Relationship Id="rId9" Type="http://schemas.openxmlformats.org/officeDocument/2006/relationships/image" Target="../media/image1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tags" Target="../tags/tag189.xml"/><Relationship Id="rId7" Type="http://schemas.openxmlformats.org/officeDocument/2006/relationships/image" Target="../media/image146.png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6" Type="http://schemas.openxmlformats.org/officeDocument/2006/relationships/notesSlide" Target="../notesSlides/notesSlide50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48.png"/><Relationship Id="rId4" Type="http://schemas.openxmlformats.org/officeDocument/2006/relationships/tags" Target="../tags/tag190.xml"/><Relationship Id="rId9" Type="http://schemas.openxmlformats.org/officeDocument/2006/relationships/image" Target="../media/image14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tags" Target="../tags/tag193.xml"/><Relationship Id="rId7" Type="http://schemas.openxmlformats.org/officeDocument/2006/relationships/image" Target="../media/image149.png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6" Type="http://schemas.openxmlformats.org/officeDocument/2006/relationships/notesSlide" Target="../notesSlides/notesSlide51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52.png"/><Relationship Id="rId4" Type="http://schemas.openxmlformats.org/officeDocument/2006/relationships/tags" Target="../tags/tag194.xml"/><Relationship Id="rId9" Type="http://schemas.openxmlformats.org/officeDocument/2006/relationships/image" Target="../media/image1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image" Target="../media/image153.png"/><Relationship Id="rId5" Type="http://schemas.openxmlformats.org/officeDocument/2006/relationships/image" Target="../media/image149.png"/><Relationship Id="rId4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tags" Target="../tags/tag199.xml"/><Relationship Id="rId7" Type="http://schemas.openxmlformats.org/officeDocument/2006/relationships/image" Target="../media/image155.png"/><Relationship Id="rId2" Type="http://schemas.openxmlformats.org/officeDocument/2006/relationships/tags" Target="../tags/tag198.xml"/><Relationship Id="rId1" Type="http://schemas.openxmlformats.org/officeDocument/2006/relationships/tags" Target="../tags/tag197.xml"/><Relationship Id="rId6" Type="http://schemas.openxmlformats.org/officeDocument/2006/relationships/image" Target="../media/image154.png"/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tags" Target="../tags/tag202.xml"/><Relationship Id="rId7" Type="http://schemas.openxmlformats.org/officeDocument/2006/relationships/notesSlide" Target="../notesSlides/notesSlide54.xml"/><Relationship Id="rId12" Type="http://schemas.openxmlformats.org/officeDocument/2006/relationships/image" Target="../media/image161.png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60.png"/><Relationship Id="rId5" Type="http://schemas.openxmlformats.org/officeDocument/2006/relationships/tags" Target="../tags/tag204.xml"/><Relationship Id="rId10" Type="http://schemas.openxmlformats.org/officeDocument/2006/relationships/image" Target="../media/image159.png"/><Relationship Id="rId4" Type="http://schemas.openxmlformats.org/officeDocument/2006/relationships/tags" Target="../tags/tag203.xml"/><Relationship Id="rId9" Type="http://schemas.openxmlformats.org/officeDocument/2006/relationships/image" Target="../media/image1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8.xml"/><Relationship Id="rId1" Type="http://schemas.openxmlformats.org/officeDocument/2006/relationships/tags" Target="../tags/tag207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0.xml"/><Relationship Id="rId1" Type="http://schemas.openxmlformats.org/officeDocument/2006/relationships/tags" Target="../tags/tag209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tags" Target="../tags/tag213.xml"/><Relationship Id="rId7" Type="http://schemas.openxmlformats.org/officeDocument/2006/relationships/image" Target="../media/image169.png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image" Target="../media/image168.png"/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tags" Target="../tags/tag218.xml"/><Relationship Id="rId7" Type="http://schemas.openxmlformats.org/officeDocument/2006/relationships/image" Target="../media/image174.png"/><Relationship Id="rId2" Type="http://schemas.openxmlformats.org/officeDocument/2006/relationships/tags" Target="../tags/tag217.xml"/><Relationship Id="rId1" Type="http://schemas.openxmlformats.org/officeDocument/2006/relationships/tags" Target="../tags/tag216.xml"/><Relationship Id="rId6" Type="http://schemas.openxmlformats.org/officeDocument/2006/relationships/image" Target="../media/image173.png"/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tags" Target="../tags/tag221.xml"/><Relationship Id="rId7" Type="http://schemas.openxmlformats.org/officeDocument/2006/relationships/notesSlide" Target="../notesSlides/notesSlide61.xml"/><Relationship Id="rId12" Type="http://schemas.openxmlformats.org/officeDocument/2006/relationships/image" Target="../media/image178.png"/><Relationship Id="rId2" Type="http://schemas.openxmlformats.org/officeDocument/2006/relationships/tags" Target="../tags/tag220.xml"/><Relationship Id="rId1" Type="http://schemas.openxmlformats.org/officeDocument/2006/relationships/tags" Target="../tags/tag21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77.png"/><Relationship Id="rId5" Type="http://schemas.openxmlformats.org/officeDocument/2006/relationships/tags" Target="../tags/tag223.xml"/><Relationship Id="rId10" Type="http://schemas.openxmlformats.org/officeDocument/2006/relationships/image" Target="../media/image176.png"/><Relationship Id="rId4" Type="http://schemas.openxmlformats.org/officeDocument/2006/relationships/tags" Target="../tags/tag222.xml"/><Relationship Id="rId9" Type="http://schemas.openxmlformats.org/officeDocument/2006/relationships/image" Target="../media/image17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tags" Target="../tags/tag226.xml"/><Relationship Id="rId7" Type="http://schemas.openxmlformats.org/officeDocument/2006/relationships/notesSlide" Target="../notesSlides/notesSlide62.xml"/><Relationship Id="rId12" Type="http://schemas.openxmlformats.org/officeDocument/2006/relationships/image" Target="../media/image183.png"/><Relationship Id="rId2" Type="http://schemas.openxmlformats.org/officeDocument/2006/relationships/tags" Target="../tags/tag225.xml"/><Relationship Id="rId1" Type="http://schemas.openxmlformats.org/officeDocument/2006/relationships/tags" Target="../tags/tag224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82.png"/><Relationship Id="rId5" Type="http://schemas.openxmlformats.org/officeDocument/2006/relationships/tags" Target="../tags/tag228.xml"/><Relationship Id="rId10" Type="http://schemas.openxmlformats.org/officeDocument/2006/relationships/image" Target="../media/image181.png"/><Relationship Id="rId4" Type="http://schemas.openxmlformats.org/officeDocument/2006/relationships/tags" Target="../tags/tag227.xml"/><Relationship Id="rId9" Type="http://schemas.openxmlformats.org/officeDocument/2006/relationships/image" Target="../media/image18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tags" Target="../tags/tag231.xml"/><Relationship Id="rId7" Type="http://schemas.openxmlformats.org/officeDocument/2006/relationships/notesSlide" Target="../notesSlides/notesSlide63.xml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85.png"/><Relationship Id="rId5" Type="http://schemas.openxmlformats.org/officeDocument/2006/relationships/tags" Target="../tags/tag233.xml"/><Relationship Id="rId10" Type="http://schemas.openxmlformats.org/officeDocument/2006/relationships/image" Target="../media/image175.png"/><Relationship Id="rId4" Type="http://schemas.openxmlformats.org/officeDocument/2006/relationships/tags" Target="../tags/tag232.xml"/><Relationship Id="rId9" Type="http://schemas.openxmlformats.org/officeDocument/2006/relationships/image" Target="../media/image18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tags" Target="../tags/tag236.xml"/><Relationship Id="rId7" Type="http://schemas.openxmlformats.org/officeDocument/2006/relationships/notesSlide" Target="../notesSlides/notesSlide64.xml"/><Relationship Id="rId12" Type="http://schemas.openxmlformats.org/officeDocument/2006/relationships/image" Target="../media/image190.png"/><Relationship Id="rId2" Type="http://schemas.openxmlformats.org/officeDocument/2006/relationships/tags" Target="../tags/tag235.xml"/><Relationship Id="rId1" Type="http://schemas.openxmlformats.org/officeDocument/2006/relationships/tags" Target="../tags/tag234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89.png"/><Relationship Id="rId5" Type="http://schemas.openxmlformats.org/officeDocument/2006/relationships/tags" Target="../tags/tag238.xml"/><Relationship Id="rId10" Type="http://schemas.openxmlformats.org/officeDocument/2006/relationships/image" Target="../media/image188.png"/><Relationship Id="rId4" Type="http://schemas.openxmlformats.org/officeDocument/2006/relationships/tags" Target="../tags/tag237.xml"/><Relationship Id="rId9" Type="http://schemas.openxmlformats.org/officeDocument/2006/relationships/image" Target="../media/image18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0.xml"/><Relationship Id="rId1" Type="http://schemas.openxmlformats.org/officeDocument/2006/relationships/tags" Target="../tags/tag239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2.xml"/><Relationship Id="rId1" Type="http://schemas.openxmlformats.org/officeDocument/2006/relationships/tags" Target="../tags/tag241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tags" Target="../tags/tag245.xml"/><Relationship Id="rId7" Type="http://schemas.openxmlformats.org/officeDocument/2006/relationships/image" Target="../media/image195.png"/><Relationship Id="rId2" Type="http://schemas.openxmlformats.org/officeDocument/2006/relationships/tags" Target="../tags/tag244.xml"/><Relationship Id="rId1" Type="http://schemas.openxmlformats.org/officeDocument/2006/relationships/tags" Target="../tags/tag243.xml"/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97.png"/><Relationship Id="rId4" Type="http://schemas.openxmlformats.org/officeDocument/2006/relationships/tags" Target="../tags/tag246.xml"/><Relationship Id="rId9" Type="http://schemas.openxmlformats.org/officeDocument/2006/relationships/image" Target="../media/image175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tags" Target="../tags/tag249.xml"/><Relationship Id="rId7" Type="http://schemas.openxmlformats.org/officeDocument/2006/relationships/notesSlide" Target="../notesSlides/notesSlide68.xml"/><Relationship Id="rId12" Type="http://schemas.openxmlformats.org/officeDocument/2006/relationships/image" Target="../media/image202.png"/><Relationship Id="rId2" Type="http://schemas.openxmlformats.org/officeDocument/2006/relationships/tags" Target="../tags/tag248.xml"/><Relationship Id="rId1" Type="http://schemas.openxmlformats.org/officeDocument/2006/relationships/tags" Target="../tags/tag24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01.png"/><Relationship Id="rId5" Type="http://schemas.openxmlformats.org/officeDocument/2006/relationships/tags" Target="../tags/tag251.xml"/><Relationship Id="rId10" Type="http://schemas.openxmlformats.org/officeDocument/2006/relationships/image" Target="../media/image200.png"/><Relationship Id="rId4" Type="http://schemas.openxmlformats.org/officeDocument/2006/relationships/tags" Target="../tags/tag250.xml"/><Relationship Id="rId9" Type="http://schemas.openxmlformats.org/officeDocument/2006/relationships/image" Target="../media/image19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21.xml"/><Relationship Id="rId7" Type="http://schemas.openxmlformats.org/officeDocument/2006/relationships/image" Target="../media/image16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99.png"/><Relationship Id="rId2" Type="http://schemas.openxmlformats.org/officeDocument/2006/relationships/tags" Target="../tags/tag253.xml"/><Relationship Id="rId1" Type="http://schemas.openxmlformats.org/officeDocument/2006/relationships/tags" Target="../tags/tag252.xml"/><Relationship Id="rId6" Type="http://schemas.openxmlformats.org/officeDocument/2006/relationships/image" Target="../media/image198.png"/><Relationship Id="rId5" Type="http://schemas.openxmlformats.org/officeDocument/2006/relationships/image" Target="../media/image203.wmf"/><Relationship Id="rId4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2.png"/><Relationship Id="rId2" Type="http://schemas.openxmlformats.org/officeDocument/2006/relationships/tags" Target="../tags/tag255.xml"/><Relationship Id="rId1" Type="http://schemas.openxmlformats.org/officeDocument/2006/relationships/tags" Target="../tags/tag254.xml"/><Relationship Id="rId6" Type="http://schemas.openxmlformats.org/officeDocument/2006/relationships/image" Target="../media/image201.png"/><Relationship Id="rId5" Type="http://schemas.openxmlformats.org/officeDocument/2006/relationships/image" Target="../media/image204.wmf"/><Relationship Id="rId4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wmf"/><Relationship Id="rId3" Type="http://schemas.openxmlformats.org/officeDocument/2006/relationships/tags" Target="../tags/tag258.xml"/><Relationship Id="rId7" Type="http://schemas.openxmlformats.org/officeDocument/2006/relationships/image" Target="../media/image201.png"/><Relationship Id="rId2" Type="http://schemas.openxmlformats.org/officeDocument/2006/relationships/tags" Target="../tags/tag257.xml"/><Relationship Id="rId1" Type="http://schemas.openxmlformats.org/officeDocument/2006/relationships/tags" Target="../tags/tag256.xml"/><Relationship Id="rId6" Type="http://schemas.openxmlformats.org/officeDocument/2006/relationships/image" Target="../media/image205.png"/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0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01.png"/><Relationship Id="rId2" Type="http://schemas.openxmlformats.org/officeDocument/2006/relationships/tags" Target="../tags/tag260.xml"/><Relationship Id="rId1" Type="http://schemas.openxmlformats.org/officeDocument/2006/relationships/tags" Target="../tags/tag259.xml"/><Relationship Id="rId6" Type="http://schemas.openxmlformats.org/officeDocument/2006/relationships/image" Target="../media/image205.png"/><Relationship Id="rId5" Type="http://schemas.openxmlformats.org/officeDocument/2006/relationships/image" Target="../media/image207.wmf"/><Relationship Id="rId4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tags" Target="../tags/tag263.xml"/><Relationship Id="rId7" Type="http://schemas.openxmlformats.org/officeDocument/2006/relationships/image" Target="../media/image208.png"/><Relationship Id="rId2" Type="http://schemas.openxmlformats.org/officeDocument/2006/relationships/tags" Target="../tags/tag262.xml"/><Relationship Id="rId1" Type="http://schemas.openxmlformats.org/officeDocument/2006/relationships/tags" Target="../tags/tag261.xml"/><Relationship Id="rId6" Type="http://schemas.openxmlformats.org/officeDocument/2006/relationships/notesSlide" Target="../notesSlides/notesSlide74.xml"/><Relationship Id="rId11" Type="http://schemas.openxmlformats.org/officeDocument/2006/relationships/image" Target="../media/image21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04.wmf"/><Relationship Id="rId4" Type="http://schemas.openxmlformats.org/officeDocument/2006/relationships/tags" Target="../tags/tag264.xml"/><Relationship Id="rId9" Type="http://schemas.openxmlformats.org/officeDocument/2006/relationships/image" Target="../media/image21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09.png"/><Relationship Id="rId2" Type="http://schemas.openxmlformats.org/officeDocument/2006/relationships/tags" Target="../tags/tag266.xml"/><Relationship Id="rId1" Type="http://schemas.openxmlformats.org/officeDocument/2006/relationships/tags" Target="../tags/tag265.xml"/><Relationship Id="rId6" Type="http://schemas.openxmlformats.org/officeDocument/2006/relationships/image" Target="../media/image208.png"/><Relationship Id="rId5" Type="http://schemas.openxmlformats.org/officeDocument/2006/relationships/image" Target="../media/image212.wmf"/><Relationship Id="rId4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14.png"/><Relationship Id="rId2" Type="http://schemas.openxmlformats.org/officeDocument/2006/relationships/tags" Target="../tags/tag268.xml"/><Relationship Id="rId1" Type="http://schemas.openxmlformats.org/officeDocument/2006/relationships/tags" Target="../tags/tag267.xml"/><Relationship Id="rId6" Type="http://schemas.openxmlformats.org/officeDocument/2006/relationships/image" Target="../media/image213.png"/><Relationship Id="rId5" Type="http://schemas.openxmlformats.org/officeDocument/2006/relationships/image" Target="../media/image212.wmf"/><Relationship Id="rId4" Type="http://schemas.openxmlformats.org/officeDocument/2006/relationships/notesSlide" Target="../notesSlides/notesSlide7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24.xml"/><Relationship Id="rId7" Type="http://schemas.openxmlformats.org/officeDocument/2006/relationships/image" Target="../media/image15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0.png"/><Relationship Id="rId4" Type="http://schemas.openxmlformats.org/officeDocument/2006/relationships/tags" Target="../tags/tag25.xml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28.xml"/><Relationship Id="rId7" Type="http://schemas.openxmlformats.org/officeDocument/2006/relationships/image" Target="../media/image21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9F4E2-8381-46A2-8A48-31D798F8ED3B}" type="slidenum">
              <a:rPr lang="en-US"/>
              <a:pPr/>
              <a:t>1</a:t>
            </a:fld>
            <a:endParaRPr lang="en-US"/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1143000"/>
            <a:ext cx="8458200" cy="1905000"/>
          </a:xfrm>
        </p:spPr>
        <p:txBody>
          <a:bodyPr/>
          <a:lstStyle/>
          <a:p>
            <a:r>
              <a:rPr lang="en-US" dirty="0"/>
              <a:t>ME </a:t>
            </a:r>
            <a:r>
              <a:rPr lang="en-US"/>
              <a:t>233 </a:t>
            </a:r>
            <a:r>
              <a:rPr lang="en-US" smtClean="0"/>
              <a:t>Advanced </a:t>
            </a:r>
            <a:r>
              <a:rPr lang="en-US" dirty="0"/>
              <a:t>Control II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Lecture </a:t>
            </a:r>
            <a:r>
              <a:rPr lang="en-US" dirty="0" smtClean="0"/>
              <a:t>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Random Vector Sequences</a:t>
            </a:r>
            <a:endParaRPr lang="en-US" sz="3200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00200" y="4419600"/>
            <a:ext cx="6400800" cy="1752600"/>
          </a:xfrm>
        </p:spPr>
        <p:txBody>
          <a:bodyPr/>
          <a:lstStyle/>
          <a:p>
            <a:r>
              <a:rPr lang="en-US" dirty="0"/>
              <a:t>(ME233 Class Notes pp. PR6-PR10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TextBox 5"/>
          <p:cNvSpPr txBox="1"/>
          <p:nvPr>
            <p:custDataLst>
              <p:tags r:id="rId1"/>
            </p:custDataLst>
          </p:nvPr>
        </p:nvSpPr>
        <p:spPr>
          <a:xfrm>
            <a:off x="0" y="7112000"/>
            <a:ext cx="9144000" cy="83099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dirty="0" err="1" smtClean="0"/>
              <a:t>TexPoint</a:t>
            </a:r>
            <a:r>
              <a:rPr lang="en-US" dirty="0" smtClean="0"/>
              <a:t> fonts used in EMF. </a:t>
            </a:r>
          </a:p>
          <a:p>
            <a:r>
              <a:rPr lang="en-US" dirty="0" smtClean="0"/>
              <a:t>Read the </a:t>
            </a:r>
            <a:r>
              <a:rPr lang="en-US" dirty="0" err="1" smtClean="0"/>
              <a:t>TexPoint</a:t>
            </a:r>
            <a:r>
              <a:rPr lang="en-US" dirty="0" smtClean="0"/>
              <a:t> manual before you delete this box.: </a:t>
            </a:r>
            <a:r>
              <a:rPr lang="en-US" dirty="0" smtClean="0">
                <a:latin typeface="CMSY10ORIG"/>
              </a:rPr>
              <a:t>A</a:t>
            </a:r>
            <a:r>
              <a:rPr lang="en-US" dirty="0" smtClean="0">
                <a:latin typeface="CMMI10"/>
              </a:rPr>
              <a:t>A</a:t>
            </a:r>
            <a:r>
              <a:rPr lang="en-US" dirty="0" smtClean="0">
                <a:latin typeface="CMR10"/>
              </a:rPr>
              <a:t>A</a:t>
            </a:r>
            <a:r>
              <a:rPr lang="en-US" dirty="0" smtClean="0">
                <a:latin typeface="CMMI7"/>
              </a:rPr>
              <a:t>A</a:t>
            </a:r>
            <a:r>
              <a:rPr lang="en-US" dirty="0" smtClean="0">
                <a:latin typeface="LCMSS8"/>
              </a:rPr>
              <a:t>A</a:t>
            </a:r>
            <a:r>
              <a:rPr lang="en-US" dirty="0" smtClean="0">
                <a:latin typeface="CMSY8"/>
              </a:rPr>
              <a:t>A</a:t>
            </a:r>
            <a:r>
              <a:rPr lang="en-US" dirty="0" smtClean="0">
                <a:latin typeface="CMMI8"/>
              </a:rPr>
              <a:t>A</a:t>
            </a:r>
            <a:r>
              <a:rPr lang="en-US" dirty="0" smtClean="0">
                <a:latin typeface="CMEX10"/>
              </a:rPr>
              <a:t>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917A9-056F-4064-82CD-8C4F338635AA}" type="slidenum">
              <a:rPr lang="en-US"/>
              <a:pPr/>
              <a:t>10</a:t>
            </a:fld>
            <a:endParaRPr lang="en-US"/>
          </a:p>
        </p:txBody>
      </p:sp>
      <p:sp>
        <p:nvSpPr>
          <p:cNvPr id="78438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/>
              <a:t>Auto-covariance function</a:t>
            </a:r>
          </a:p>
        </p:txBody>
      </p:sp>
      <p:sp>
        <p:nvSpPr>
          <p:cNvPr id="78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752600"/>
            <a:ext cx="8534400" cy="4572000"/>
          </a:xfrm>
        </p:spPr>
        <p:txBody>
          <a:bodyPr/>
          <a:lstStyle/>
          <a:p>
            <a:pPr marL="533400" indent="-533400">
              <a:buFontTx/>
              <a:buNone/>
            </a:pPr>
            <a:endParaRPr lang="en-US" i="1" dirty="0">
              <a:latin typeface="Arial" charset="0"/>
            </a:endParaRPr>
          </a:p>
          <a:p>
            <a:pPr marL="533400" indent="-533400">
              <a:buFontTx/>
              <a:buNone/>
            </a:pPr>
            <a:endParaRPr lang="en-US" sz="3200" dirty="0"/>
          </a:p>
        </p:txBody>
      </p:sp>
      <p:sp>
        <p:nvSpPr>
          <p:cNvPr id="784388" name="Rectangle 4"/>
          <p:cNvSpPr>
            <a:spLocks noChangeArrowheads="1"/>
          </p:cNvSpPr>
          <p:nvPr/>
        </p:nvSpPr>
        <p:spPr bwMode="auto">
          <a:xfrm>
            <a:off x="533400" y="1143000"/>
            <a:ext cx="6949275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i="0" dirty="0" smtClean="0">
                <a:latin typeface="Arial" charset="0"/>
              </a:rPr>
              <a:t>For WSS RVS, the auto-covariance is only</a:t>
            </a:r>
          </a:p>
          <a:p>
            <a:r>
              <a:rPr lang="en-US" sz="2800" i="0" dirty="0" smtClean="0">
                <a:latin typeface="Arial" charset="0"/>
              </a:rPr>
              <a:t>a function of the correlation index </a:t>
            </a:r>
            <a:r>
              <a:rPr lang="en-US" sz="2800" dirty="0" smtClean="0">
                <a:latin typeface="Century Schoolbook" pitchFamily="18" charset="0"/>
              </a:rPr>
              <a:t>j</a:t>
            </a:r>
          </a:p>
          <a:p>
            <a:endParaRPr lang="en-US" sz="2800" i="0" dirty="0">
              <a:latin typeface="Arial" charset="0"/>
            </a:endParaRPr>
          </a:p>
        </p:txBody>
      </p:sp>
      <p:sp>
        <p:nvSpPr>
          <p:cNvPr id="784389" name="Rectangle 5"/>
          <p:cNvSpPr>
            <a:spLocks noChangeArrowheads="1"/>
          </p:cNvSpPr>
          <p:nvPr/>
        </p:nvSpPr>
        <p:spPr bwMode="auto">
          <a:xfrm>
            <a:off x="533400" y="3962400"/>
            <a:ext cx="256063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i="0">
                <a:latin typeface="Arial" charset="0"/>
              </a:rPr>
              <a:t>for </a:t>
            </a:r>
            <a:r>
              <a:rPr lang="en-US" sz="2800" b="1">
                <a:latin typeface="Arial" charset="0"/>
              </a:rPr>
              <a:t>any</a:t>
            </a:r>
            <a:r>
              <a:rPr lang="en-US" sz="2800" i="0">
                <a:latin typeface="Arial" charset="0"/>
              </a:rPr>
              <a:t> index </a:t>
            </a:r>
            <a:r>
              <a:rPr lang="en-US" sz="2800">
                <a:latin typeface="Century Schoolbook" pitchFamily="18" charset="0"/>
              </a:rPr>
              <a:t>k</a:t>
            </a:r>
          </a:p>
        </p:txBody>
      </p:sp>
      <p:pic>
        <p:nvPicPr>
          <p:cNvPr id="784393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62200" y="5181600"/>
            <a:ext cx="3983038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84400" name="Picture 1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47800" y="2667000"/>
            <a:ext cx="572770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Oval 9"/>
          <p:cNvSpPr/>
          <p:nvPr/>
        </p:nvSpPr>
        <p:spPr bwMode="auto">
          <a:xfrm>
            <a:off x="4800600" y="5029200"/>
            <a:ext cx="304800" cy="4572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917A9-056F-4064-82CD-8C4F338635AA}" type="slidenum">
              <a:rPr lang="en-US"/>
              <a:pPr/>
              <a:t>11</a:t>
            </a:fld>
            <a:endParaRPr lang="en-US"/>
          </a:p>
        </p:txBody>
      </p:sp>
      <p:sp>
        <p:nvSpPr>
          <p:cNvPr id="78438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 dirty="0"/>
              <a:t>Auto-covariance </a:t>
            </a:r>
            <a:r>
              <a:rPr lang="en-US" dirty="0" smtClean="0"/>
              <a:t>function Z-transform</a:t>
            </a:r>
            <a:endParaRPr lang="en-US" dirty="0"/>
          </a:p>
        </p:txBody>
      </p:sp>
      <p:sp>
        <p:nvSpPr>
          <p:cNvPr id="78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752600"/>
            <a:ext cx="8534400" cy="4572000"/>
          </a:xfrm>
        </p:spPr>
        <p:txBody>
          <a:bodyPr/>
          <a:lstStyle/>
          <a:p>
            <a:pPr marL="533400" indent="-533400">
              <a:buFontTx/>
              <a:buNone/>
            </a:pPr>
            <a:endParaRPr lang="en-US" i="1" dirty="0">
              <a:latin typeface="Arial" charset="0"/>
            </a:endParaRPr>
          </a:p>
          <a:p>
            <a:pPr marL="533400" indent="-533400">
              <a:buFontTx/>
              <a:buNone/>
            </a:pPr>
            <a:endParaRPr lang="en-US" sz="3200" dirty="0"/>
          </a:p>
        </p:txBody>
      </p:sp>
      <p:pic>
        <p:nvPicPr>
          <p:cNvPr id="784393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62200" y="1524000"/>
            <a:ext cx="3983038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Down Arrow 10"/>
          <p:cNvSpPr/>
          <p:nvPr/>
        </p:nvSpPr>
        <p:spPr bwMode="auto">
          <a:xfrm>
            <a:off x="4191000" y="2743200"/>
            <a:ext cx="381000" cy="1143000"/>
          </a:xfrm>
          <a:prstGeom prst="down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3" name="Picture 1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2362200" y="4495800"/>
            <a:ext cx="4334698" cy="616602"/>
          </a:xfrm>
          <a:prstGeom prst="rect">
            <a:avLst/>
          </a:prstGeom>
          <a:noFill/>
          <a:ln/>
          <a:effectLst/>
        </p:spPr>
      </p:pic>
      <p:sp>
        <p:nvSpPr>
          <p:cNvPr id="14" name="TextBox 13"/>
          <p:cNvSpPr txBox="1"/>
          <p:nvPr/>
        </p:nvSpPr>
        <p:spPr>
          <a:xfrm>
            <a:off x="4953000" y="3124200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Z-transform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917A9-056F-4064-82CD-8C4F338635AA}" type="slidenum">
              <a:rPr lang="en-US"/>
              <a:pPr/>
              <a:t>12</a:t>
            </a:fld>
            <a:endParaRPr lang="en-US"/>
          </a:p>
        </p:txBody>
      </p:sp>
      <p:sp>
        <p:nvSpPr>
          <p:cNvPr id="78438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 dirty="0"/>
              <a:t>Auto-covariance </a:t>
            </a:r>
            <a:r>
              <a:rPr lang="en-US" dirty="0" smtClean="0"/>
              <a:t>function </a:t>
            </a:r>
            <a:endParaRPr lang="en-US" dirty="0"/>
          </a:p>
        </p:txBody>
      </p:sp>
      <p:sp>
        <p:nvSpPr>
          <p:cNvPr id="78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752600"/>
            <a:ext cx="8534400" cy="4572000"/>
          </a:xfrm>
        </p:spPr>
        <p:txBody>
          <a:bodyPr/>
          <a:lstStyle/>
          <a:p>
            <a:pPr marL="533400" indent="-533400">
              <a:buFontTx/>
              <a:buNone/>
            </a:pPr>
            <a:endParaRPr lang="en-US" i="1" dirty="0">
              <a:latin typeface="Arial" charset="0"/>
            </a:endParaRPr>
          </a:p>
          <a:p>
            <a:pPr marL="533400" indent="-533400">
              <a:buFontTx/>
              <a:buNone/>
            </a:pPr>
            <a:endParaRPr lang="en-US" sz="3200" dirty="0"/>
          </a:p>
        </p:txBody>
      </p:sp>
      <p:pic>
        <p:nvPicPr>
          <p:cNvPr id="784393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62200" y="1447800"/>
            <a:ext cx="3983038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457200" y="2362200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Proof:</a:t>
            </a:r>
            <a:endParaRPr lang="en-US" b="1" dirty="0"/>
          </a:p>
        </p:txBody>
      </p:sp>
      <p:pic>
        <p:nvPicPr>
          <p:cNvPr id="14" name="Picture 13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479419" y="2895600"/>
            <a:ext cx="8108960" cy="1027456"/>
          </a:xfrm>
          <a:prstGeom prst="rect">
            <a:avLst/>
          </a:prstGeom>
          <a:noFill/>
          <a:ln/>
          <a:effectLst/>
        </p:spPr>
      </p:pic>
      <p:sp>
        <p:nvSpPr>
          <p:cNvPr id="15" name="TextBox 14"/>
          <p:cNvSpPr txBox="1"/>
          <p:nvPr/>
        </p:nvSpPr>
        <p:spPr>
          <a:xfrm>
            <a:off x="685800" y="4267200"/>
            <a:ext cx="1075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smtClean="0">
                <a:latin typeface="Arial" pitchFamily="34" charset="0"/>
                <a:cs typeface="Arial" pitchFamily="34" charset="0"/>
              </a:rPr>
              <a:t>Define</a:t>
            </a:r>
            <a:endParaRPr lang="en-US" i="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3" name="Picture 12" descr="TP_tmp.emf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1861163" y="4267200"/>
            <a:ext cx="1359313" cy="291281"/>
          </a:xfrm>
          <a:prstGeom prst="rect">
            <a:avLst/>
          </a:prstGeom>
          <a:noFill/>
          <a:ln/>
          <a:effectLst/>
        </p:spPr>
      </p:pic>
      <p:pic>
        <p:nvPicPr>
          <p:cNvPr id="19" name="Picture 18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584166" y="4953000"/>
            <a:ext cx="7899465" cy="1008575"/>
          </a:xfrm>
          <a:prstGeom prst="rect">
            <a:avLst/>
          </a:prstGeom>
          <a:noFill/>
          <a:ln/>
          <a:effectLst/>
        </p:spPr>
      </p:pic>
      <p:sp>
        <p:nvSpPr>
          <p:cNvPr id="12" name="Rectangle 11"/>
          <p:cNvSpPr/>
          <p:nvPr/>
        </p:nvSpPr>
        <p:spPr bwMode="auto">
          <a:xfrm>
            <a:off x="8610600" y="6324600"/>
            <a:ext cx="304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917A9-056F-4064-82CD-8C4F338635AA}" type="slidenum">
              <a:rPr lang="en-US"/>
              <a:pPr/>
              <a:t>13</a:t>
            </a:fld>
            <a:endParaRPr lang="en-US"/>
          </a:p>
        </p:txBody>
      </p:sp>
      <p:sp>
        <p:nvSpPr>
          <p:cNvPr id="78438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 dirty="0"/>
              <a:t>Auto-covariance </a:t>
            </a:r>
            <a:r>
              <a:rPr lang="en-US" dirty="0" smtClean="0"/>
              <a:t>function Z-transform</a:t>
            </a:r>
            <a:endParaRPr lang="en-US" dirty="0"/>
          </a:p>
        </p:txBody>
      </p:sp>
      <p:sp>
        <p:nvSpPr>
          <p:cNvPr id="78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752600"/>
            <a:ext cx="8534400" cy="4572000"/>
          </a:xfrm>
        </p:spPr>
        <p:txBody>
          <a:bodyPr/>
          <a:lstStyle/>
          <a:p>
            <a:pPr marL="533400" indent="-533400">
              <a:buFontTx/>
              <a:buNone/>
            </a:pPr>
            <a:endParaRPr lang="en-US" i="1" dirty="0">
              <a:latin typeface="Arial" charset="0"/>
            </a:endParaRPr>
          </a:p>
          <a:p>
            <a:pPr marL="533400" indent="-533400">
              <a:buFontTx/>
              <a:buNone/>
            </a:pP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" y="2362200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Proof:</a:t>
            </a:r>
            <a:endParaRPr lang="en-US" b="1" dirty="0"/>
          </a:p>
        </p:txBody>
      </p:sp>
      <p:pic>
        <p:nvPicPr>
          <p:cNvPr id="24" name="Picture 2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005433" y="2743200"/>
            <a:ext cx="7109574" cy="955924"/>
          </a:xfrm>
          <a:prstGeom prst="rect">
            <a:avLst/>
          </a:prstGeom>
          <a:noFill/>
          <a:ln/>
          <a:effectLst/>
        </p:spPr>
      </p:pic>
      <p:sp>
        <p:nvSpPr>
          <p:cNvPr id="15" name="TextBox 14"/>
          <p:cNvSpPr txBox="1"/>
          <p:nvPr/>
        </p:nvSpPr>
        <p:spPr>
          <a:xfrm>
            <a:off x="685800" y="4038600"/>
            <a:ext cx="1075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smtClean="0">
                <a:latin typeface="Arial" pitchFamily="34" charset="0"/>
                <a:cs typeface="Arial" pitchFamily="34" charset="0"/>
              </a:rPr>
              <a:t>Define</a:t>
            </a:r>
            <a:endParaRPr lang="en-US" i="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4" name="Picture 13" descr="TP_tmp.em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1860871" y="4096174"/>
            <a:ext cx="1102127" cy="258523"/>
          </a:xfrm>
          <a:prstGeom prst="rect">
            <a:avLst/>
          </a:prstGeom>
          <a:noFill/>
          <a:ln/>
          <a:effectLst/>
        </p:spPr>
      </p:pic>
      <p:sp>
        <p:nvSpPr>
          <p:cNvPr id="12" name="Rectangle 11"/>
          <p:cNvSpPr/>
          <p:nvPr/>
        </p:nvSpPr>
        <p:spPr bwMode="auto">
          <a:xfrm>
            <a:off x="8610600" y="6324600"/>
            <a:ext cx="304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3" name="Picture 12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2362200" y="1371600"/>
            <a:ext cx="4334698" cy="616602"/>
          </a:xfrm>
          <a:prstGeom prst="rect">
            <a:avLst/>
          </a:prstGeom>
          <a:noFill/>
          <a:ln/>
          <a:effectLst/>
        </p:spPr>
      </p:pic>
      <p:pic>
        <p:nvPicPr>
          <p:cNvPr id="25" name="Picture 24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941759" y="4648200"/>
            <a:ext cx="7236920" cy="730099"/>
          </a:xfrm>
          <a:prstGeom prst="rect">
            <a:avLst/>
          </a:prstGeom>
          <a:noFill/>
          <a:ln/>
          <a:effectLst/>
        </p:spPr>
      </p:pic>
      <p:pic>
        <p:nvPicPr>
          <p:cNvPr id="28" name="Picture 27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2362200" y="5867400"/>
            <a:ext cx="1508756" cy="381000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A3D54-4A0E-4ACD-BD81-C80FDE85520A}" type="slidenum">
              <a:rPr lang="en-US"/>
              <a:pPr/>
              <a:t>14</a:t>
            </a:fld>
            <a:endParaRPr lang="en-US"/>
          </a:p>
        </p:txBody>
      </p:sp>
      <p:sp>
        <p:nvSpPr>
          <p:cNvPr id="78541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/>
              <a:t>Cross-covariance function</a:t>
            </a:r>
          </a:p>
        </p:txBody>
      </p:sp>
      <p:sp>
        <p:nvSpPr>
          <p:cNvPr id="785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2286000"/>
            <a:ext cx="8534400" cy="4572000"/>
          </a:xfrm>
        </p:spPr>
        <p:txBody>
          <a:bodyPr/>
          <a:lstStyle/>
          <a:p>
            <a:pPr marL="533400" indent="-533400">
              <a:buFontTx/>
              <a:buNone/>
            </a:pPr>
            <a:endParaRPr lang="en-US" i="1">
              <a:latin typeface="Arial" charset="0"/>
            </a:endParaRPr>
          </a:p>
          <a:p>
            <a:pPr marL="533400" indent="-533400">
              <a:buFontTx/>
              <a:buNone/>
            </a:pPr>
            <a:endParaRPr lang="en-US" sz="3200"/>
          </a:p>
        </p:txBody>
      </p:sp>
      <p:sp>
        <p:nvSpPr>
          <p:cNvPr id="785412" name="Rectangle 4"/>
          <p:cNvSpPr>
            <a:spLocks noChangeArrowheads="1"/>
          </p:cNvSpPr>
          <p:nvPr/>
        </p:nvSpPr>
        <p:spPr bwMode="auto">
          <a:xfrm>
            <a:off x="533400" y="1057275"/>
            <a:ext cx="6753225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i="0">
                <a:latin typeface="Arial" charset="0"/>
              </a:rPr>
              <a:t>              and                 </a:t>
            </a:r>
          </a:p>
          <a:p>
            <a:pPr>
              <a:lnSpc>
                <a:spcPct val="110000"/>
              </a:lnSpc>
            </a:pPr>
            <a:r>
              <a:rPr lang="en-US" sz="2800" i="0">
                <a:latin typeface="Arial" charset="0"/>
              </a:rPr>
              <a:t>  are two  </a:t>
            </a:r>
            <a:r>
              <a:rPr lang="en-US" sz="2800" b="1" i="0">
                <a:latin typeface="Arial" charset="0"/>
              </a:rPr>
              <a:t>WSS</a:t>
            </a:r>
            <a:r>
              <a:rPr lang="en-US" sz="2800" i="0">
                <a:latin typeface="Arial" charset="0"/>
              </a:rPr>
              <a:t> random vector sequences</a:t>
            </a:r>
          </a:p>
        </p:txBody>
      </p:sp>
      <p:sp>
        <p:nvSpPr>
          <p:cNvPr id="785413" name="Rectangle 5"/>
          <p:cNvSpPr>
            <a:spLocks noChangeArrowheads="1"/>
          </p:cNvSpPr>
          <p:nvPr/>
        </p:nvSpPr>
        <p:spPr bwMode="auto">
          <a:xfrm>
            <a:off x="533400" y="4267200"/>
            <a:ext cx="256063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i="0">
                <a:latin typeface="Arial" charset="0"/>
              </a:rPr>
              <a:t>for </a:t>
            </a:r>
            <a:r>
              <a:rPr lang="en-US" sz="2800" b="1">
                <a:latin typeface="Arial" charset="0"/>
              </a:rPr>
              <a:t>any</a:t>
            </a:r>
            <a:r>
              <a:rPr lang="en-US" sz="2800" i="0">
                <a:latin typeface="Arial" charset="0"/>
              </a:rPr>
              <a:t> index </a:t>
            </a:r>
            <a:r>
              <a:rPr lang="en-US" sz="2800">
                <a:latin typeface="Century Schoolbook" pitchFamily="18" charset="0"/>
              </a:rPr>
              <a:t>k</a:t>
            </a:r>
          </a:p>
        </p:txBody>
      </p:sp>
      <p:sp>
        <p:nvSpPr>
          <p:cNvPr id="785414" name="Rectangle 6"/>
          <p:cNvSpPr>
            <a:spLocks noChangeArrowheads="1"/>
          </p:cNvSpPr>
          <p:nvPr/>
        </p:nvSpPr>
        <p:spPr bwMode="auto">
          <a:xfrm>
            <a:off x="381000" y="5029200"/>
            <a:ext cx="2082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i="0">
                <a:latin typeface="Arial" charset="0"/>
              </a:rPr>
              <a:t>Notice that: </a:t>
            </a:r>
          </a:p>
        </p:txBody>
      </p:sp>
      <p:sp>
        <p:nvSpPr>
          <p:cNvPr id="785415" name="Rectangle 7"/>
          <p:cNvSpPr>
            <a:spLocks noChangeArrowheads="1"/>
          </p:cNvSpPr>
          <p:nvPr/>
        </p:nvSpPr>
        <p:spPr bwMode="auto">
          <a:xfrm>
            <a:off x="1676400" y="2514600"/>
            <a:ext cx="6934200" cy="1447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16" name="Rectangle 8"/>
          <p:cNvSpPr>
            <a:spLocks noChangeArrowheads="1"/>
          </p:cNvSpPr>
          <p:nvPr/>
        </p:nvSpPr>
        <p:spPr bwMode="auto">
          <a:xfrm>
            <a:off x="2819400" y="5181600"/>
            <a:ext cx="4648200" cy="1295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785417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65475" y="5575300"/>
            <a:ext cx="38957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85418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62000" y="1143000"/>
            <a:ext cx="914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85419" name="Picture 1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048000" y="1143000"/>
            <a:ext cx="857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85420" name="Picture 1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286000" y="2971800"/>
            <a:ext cx="5492750" cy="52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5413" grpId="0"/>
      <p:bldP spid="785414" grpId="0"/>
      <p:bldP spid="785415" grpId="0" animBg="1"/>
      <p:bldP spid="7854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917A9-056F-4064-82CD-8C4F338635AA}" type="slidenum">
              <a:rPr lang="en-US"/>
              <a:pPr/>
              <a:t>15</a:t>
            </a:fld>
            <a:endParaRPr lang="en-US"/>
          </a:p>
        </p:txBody>
      </p:sp>
      <p:sp>
        <p:nvSpPr>
          <p:cNvPr id="78438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 dirty="0"/>
              <a:t>Auto-covariance </a:t>
            </a:r>
            <a:r>
              <a:rPr lang="en-US" dirty="0" smtClean="0"/>
              <a:t>function Z-transform</a:t>
            </a:r>
            <a:endParaRPr lang="en-US" dirty="0"/>
          </a:p>
        </p:txBody>
      </p:sp>
      <p:sp>
        <p:nvSpPr>
          <p:cNvPr id="78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752600"/>
            <a:ext cx="8534400" cy="4572000"/>
          </a:xfrm>
        </p:spPr>
        <p:txBody>
          <a:bodyPr/>
          <a:lstStyle/>
          <a:p>
            <a:pPr marL="533400" indent="-533400">
              <a:buFontTx/>
              <a:buNone/>
            </a:pPr>
            <a:endParaRPr lang="en-US" i="1" dirty="0">
              <a:latin typeface="Arial" charset="0"/>
            </a:endParaRPr>
          </a:p>
          <a:p>
            <a:pPr marL="533400" indent="-533400">
              <a:buFontTx/>
              <a:buNone/>
            </a:pPr>
            <a:endParaRPr lang="en-US" sz="3200" dirty="0"/>
          </a:p>
        </p:txBody>
      </p:sp>
      <p:sp>
        <p:nvSpPr>
          <p:cNvPr id="11" name="Down Arrow 10"/>
          <p:cNvSpPr/>
          <p:nvPr/>
        </p:nvSpPr>
        <p:spPr bwMode="auto">
          <a:xfrm>
            <a:off x="4191000" y="2743200"/>
            <a:ext cx="381000" cy="1143000"/>
          </a:xfrm>
          <a:prstGeom prst="down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2" name="Picture 1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2395421" y="4495800"/>
            <a:ext cx="4268255" cy="616541"/>
          </a:xfrm>
          <a:prstGeom prst="rect">
            <a:avLst/>
          </a:prstGeom>
          <a:noFill/>
          <a:ln/>
          <a:effectLst/>
        </p:spPr>
      </p:pic>
      <p:sp>
        <p:nvSpPr>
          <p:cNvPr id="14" name="TextBox 13"/>
          <p:cNvSpPr txBox="1"/>
          <p:nvPr/>
        </p:nvSpPr>
        <p:spPr>
          <a:xfrm>
            <a:off x="4953000" y="3124200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Z-transform</a:t>
            </a:r>
            <a:endParaRPr lang="en-US" dirty="0"/>
          </a:p>
        </p:txBody>
      </p:sp>
      <p:pic>
        <p:nvPicPr>
          <p:cNvPr id="10" name="Picture 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2318784" y="1447800"/>
            <a:ext cx="3917469" cy="616602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917A9-056F-4064-82CD-8C4F338635AA}" type="slidenum">
              <a:rPr lang="en-US"/>
              <a:pPr/>
              <a:t>16</a:t>
            </a:fld>
            <a:endParaRPr lang="en-US"/>
          </a:p>
        </p:txBody>
      </p:sp>
      <p:sp>
        <p:nvSpPr>
          <p:cNvPr id="78438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 dirty="0" smtClean="0"/>
              <a:t>Cross-covariance </a:t>
            </a:r>
            <a:r>
              <a:rPr lang="en-US" dirty="0"/>
              <a:t>function</a:t>
            </a:r>
          </a:p>
        </p:txBody>
      </p:sp>
      <p:sp>
        <p:nvSpPr>
          <p:cNvPr id="78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752600"/>
            <a:ext cx="8534400" cy="4572000"/>
          </a:xfrm>
        </p:spPr>
        <p:txBody>
          <a:bodyPr/>
          <a:lstStyle/>
          <a:p>
            <a:pPr marL="533400" indent="-533400">
              <a:buFontTx/>
              <a:buNone/>
            </a:pPr>
            <a:endParaRPr lang="en-US" i="1" dirty="0">
              <a:latin typeface="Arial" charset="0"/>
            </a:endParaRPr>
          </a:p>
          <a:p>
            <a:pPr marL="533400" indent="-533400">
              <a:buFontTx/>
              <a:buNone/>
            </a:pPr>
            <a:endParaRPr lang="en-US" sz="3200" dirty="0"/>
          </a:p>
        </p:txBody>
      </p:sp>
      <p:pic>
        <p:nvPicPr>
          <p:cNvPr id="12" name="Picture 1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2318784" y="1447800"/>
            <a:ext cx="3917469" cy="616602"/>
          </a:xfrm>
          <a:prstGeom prst="rect">
            <a:avLst/>
          </a:prstGeom>
          <a:noFill/>
          <a:ln/>
          <a:effectLst/>
        </p:spPr>
      </p:pic>
      <p:sp>
        <p:nvSpPr>
          <p:cNvPr id="11" name="TextBox 10"/>
          <p:cNvSpPr txBox="1"/>
          <p:nvPr/>
        </p:nvSpPr>
        <p:spPr>
          <a:xfrm>
            <a:off x="457200" y="2362200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Proof:</a:t>
            </a:r>
            <a:endParaRPr lang="en-US" b="1" dirty="0"/>
          </a:p>
        </p:txBody>
      </p:sp>
      <p:pic>
        <p:nvPicPr>
          <p:cNvPr id="13" name="Picture 12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531962" y="2895600"/>
            <a:ext cx="8003873" cy="1027370"/>
          </a:xfrm>
          <a:prstGeom prst="rect">
            <a:avLst/>
          </a:prstGeom>
          <a:noFill/>
          <a:ln/>
          <a:effectLst/>
        </p:spPr>
      </p:pic>
      <p:sp>
        <p:nvSpPr>
          <p:cNvPr id="15" name="TextBox 14"/>
          <p:cNvSpPr txBox="1"/>
          <p:nvPr/>
        </p:nvSpPr>
        <p:spPr>
          <a:xfrm>
            <a:off x="685800" y="4267200"/>
            <a:ext cx="1075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smtClean="0">
                <a:latin typeface="Arial" pitchFamily="34" charset="0"/>
                <a:cs typeface="Arial" pitchFamily="34" charset="0"/>
              </a:rPr>
              <a:t>Define</a:t>
            </a:r>
            <a:endParaRPr lang="en-US" i="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8" name="Picture 17" descr="TP_tmp.emf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1861163" y="4267200"/>
            <a:ext cx="1359313" cy="291281"/>
          </a:xfrm>
          <a:prstGeom prst="rect">
            <a:avLst/>
          </a:prstGeom>
          <a:noFill/>
          <a:ln/>
          <a:effectLst/>
        </p:spPr>
      </p:pic>
      <p:pic>
        <p:nvPicPr>
          <p:cNvPr id="16" name="Picture 15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618957" y="4953000"/>
            <a:ext cx="7829882" cy="1008488"/>
          </a:xfrm>
          <a:prstGeom prst="rect">
            <a:avLst/>
          </a:prstGeom>
          <a:noFill/>
          <a:ln/>
          <a:effectLst/>
        </p:spPr>
      </p:pic>
      <p:sp>
        <p:nvSpPr>
          <p:cNvPr id="14" name="Rectangle 13"/>
          <p:cNvSpPr/>
          <p:nvPr/>
        </p:nvSpPr>
        <p:spPr bwMode="auto">
          <a:xfrm>
            <a:off x="8610600" y="6324600"/>
            <a:ext cx="304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917A9-056F-4064-82CD-8C4F338635AA}" type="slidenum">
              <a:rPr lang="en-US"/>
              <a:pPr/>
              <a:t>17</a:t>
            </a:fld>
            <a:endParaRPr lang="en-US"/>
          </a:p>
        </p:txBody>
      </p:sp>
      <p:sp>
        <p:nvSpPr>
          <p:cNvPr id="78438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 dirty="0"/>
              <a:t>Auto-covariance </a:t>
            </a:r>
            <a:r>
              <a:rPr lang="en-US" dirty="0" smtClean="0"/>
              <a:t>function Z-transform</a:t>
            </a:r>
            <a:endParaRPr lang="en-US" dirty="0"/>
          </a:p>
        </p:txBody>
      </p:sp>
      <p:sp>
        <p:nvSpPr>
          <p:cNvPr id="78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752600"/>
            <a:ext cx="8534400" cy="4572000"/>
          </a:xfrm>
        </p:spPr>
        <p:txBody>
          <a:bodyPr/>
          <a:lstStyle/>
          <a:p>
            <a:pPr marL="533400" indent="-533400">
              <a:buFontTx/>
              <a:buNone/>
            </a:pPr>
            <a:endParaRPr lang="en-US" i="1" dirty="0">
              <a:latin typeface="Arial" charset="0"/>
            </a:endParaRPr>
          </a:p>
          <a:p>
            <a:pPr marL="533400" indent="-533400">
              <a:buFontTx/>
              <a:buNone/>
            </a:pP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" y="2362200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Proof:</a:t>
            </a:r>
            <a:endParaRPr lang="en-US" b="1" dirty="0"/>
          </a:p>
        </p:txBody>
      </p:sp>
      <p:pic>
        <p:nvPicPr>
          <p:cNvPr id="16" name="Picture 15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040552" y="2743200"/>
            <a:ext cx="7039335" cy="956001"/>
          </a:xfrm>
          <a:prstGeom prst="rect">
            <a:avLst/>
          </a:prstGeom>
          <a:noFill/>
          <a:ln/>
          <a:effectLst/>
        </p:spPr>
      </p:pic>
      <p:sp>
        <p:nvSpPr>
          <p:cNvPr id="15" name="TextBox 14"/>
          <p:cNvSpPr txBox="1"/>
          <p:nvPr/>
        </p:nvSpPr>
        <p:spPr>
          <a:xfrm>
            <a:off x="685800" y="4038600"/>
            <a:ext cx="1075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smtClean="0">
                <a:latin typeface="Arial" pitchFamily="34" charset="0"/>
                <a:cs typeface="Arial" pitchFamily="34" charset="0"/>
              </a:rPr>
              <a:t>Define</a:t>
            </a:r>
            <a:endParaRPr lang="en-US" i="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3" name="Picture 12" descr="TP_tmp.em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1860871" y="4096174"/>
            <a:ext cx="1102127" cy="258523"/>
          </a:xfrm>
          <a:prstGeom prst="rect">
            <a:avLst/>
          </a:prstGeom>
          <a:noFill/>
          <a:ln/>
          <a:effectLst/>
        </p:spPr>
      </p:pic>
      <p:sp>
        <p:nvSpPr>
          <p:cNvPr id="12" name="Rectangle 11"/>
          <p:cNvSpPr/>
          <p:nvPr/>
        </p:nvSpPr>
        <p:spPr bwMode="auto">
          <a:xfrm>
            <a:off x="8610600" y="6324600"/>
            <a:ext cx="304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7" name="Picture 16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970137" y="4648200"/>
            <a:ext cx="7180163" cy="730157"/>
          </a:xfrm>
          <a:prstGeom prst="rect">
            <a:avLst/>
          </a:prstGeom>
          <a:noFill/>
          <a:ln/>
          <a:effectLst/>
        </p:spPr>
      </p:pic>
      <p:pic>
        <p:nvPicPr>
          <p:cNvPr id="18" name="Picture 17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2378080" y="5867400"/>
            <a:ext cx="1476995" cy="381161"/>
          </a:xfrm>
          <a:prstGeom prst="rect">
            <a:avLst/>
          </a:prstGeom>
          <a:noFill/>
          <a:ln/>
          <a:effectLst/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2395421" y="1371600"/>
            <a:ext cx="4268255" cy="616541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4C38F45-C662-45FA-BD6E-EDCC65C34A6E}" type="slidenum">
              <a:rPr lang="en-US"/>
              <a:pPr/>
              <a:t>18</a:t>
            </a:fld>
            <a:endParaRPr lang="en-US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pPr eaLnBrk="1" hangingPunct="1"/>
            <a:r>
              <a:rPr lang="en-US" smtClean="0"/>
              <a:t>Ergodicity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1752600"/>
            <a:ext cx="8305800" cy="457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>
                <a:latin typeface="Arial" pitchFamily="34" charset="0"/>
              </a:rPr>
              <a:t>is </a:t>
            </a:r>
            <a:r>
              <a:rPr lang="en-US" b="1" dirty="0" smtClean="0">
                <a:latin typeface="Arial" pitchFamily="34" charset="0"/>
              </a:rPr>
              <a:t> </a:t>
            </a:r>
            <a:r>
              <a:rPr lang="en-US" b="1" dirty="0" err="1" smtClean="0">
                <a:latin typeface="Arial" pitchFamily="34" charset="0"/>
              </a:rPr>
              <a:t>ergodic</a:t>
            </a:r>
            <a:r>
              <a:rPr lang="en-US" dirty="0" smtClean="0">
                <a:latin typeface="Arial" pitchFamily="34" charset="0"/>
              </a:rPr>
              <a:t> </a:t>
            </a:r>
          </a:p>
          <a:p>
            <a:pPr eaLnBrk="1" hangingPunct="1">
              <a:lnSpc>
                <a:spcPct val="50000"/>
              </a:lnSpc>
              <a:buFontTx/>
              <a:buNone/>
            </a:pPr>
            <a:endParaRPr lang="en-US" dirty="0" smtClean="0">
              <a:latin typeface="Arial" pitchFamily="34" charset="0"/>
            </a:endParaRPr>
          </a:p>
          <a:p>
            <a:pPr eaLnBrk="1" hangingPunct="1">
              <a:buFontTx/>
              <a:buNone/>
            </a:pPr>
            <a:r>
              <a:rPr lang="en-US" dirty="0" smtClean="0">
                <a:latin typeface="Arial" pitchFamily="34" charset="0"/>
              </a:rPr>
              <a:t>if its  ensemble average  =   time average </a:t>
            </a:r>
            <a:r>
              <a:rPr lang="en-US" sz="2400" dirty="0" smtClean="0">
                <a:latin typeface="Arial" pitchFamily="34" charset="0"/>
              </a:rPr>
              <a:t>(constant)</a:t>
            </a:r>
          </a:p>
          <a:p>
            <a:pPr eaLnBrk="1" hangingPunct="1">
              <a:lnSpc>
                <a:spcPct val="60000"/>
              </a:lnSpc>
              <a:buFontTx/>
              <a:buNone/>
            </a:pPr>
            <a:endParaRPr lang="en-US" sz="3600" i="1" dirty="0" smtClean="0">
              <a:latin typeface="Century Schoolbook" pitchFamily="18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dirty="0" smtClean="0">
              <a:latin typeface="Arial" pitchFamily="34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2400" dirty="0" smtClean="0">
              <a:latin typeface="Arial" pitchFamily="34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2000" dirty="0" smtClean="0">
              <a:latin typeface="Arial" pitchFamily="34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 smtClean="0"/>
          </a:p>
          <a:p>
            <a:pPr eaLnBrk="1" hangingPunct="1">
              <a:lnSpc>
                <a:spcPct val="90000"/>
              </a:lnSpc>
            </a:pPr>
            <a:endParaRPr lang="en-US" dirty="0" smtClean="0"/>
          </a:p>
          <a:p>
            <a:pPr eaLnBrk="1" hangingPunct="1">
              <a:lnSpc>
                <a:spcPct val="90000"/>
              </a:lnSpc>
            </a:pPr>
            <a:endParaRPr lang="en-US" dirty="0" smtClean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dirty="0" smtClean="0"/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457200" y="939800"/>
            <a:ext cx="699492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0" dirty="0">
                <a:latin typeface="Arial" pitchFamily="34" charset="0"/>
              </a:rPr>
              <a:t>A </a:t>
            </a:r>
            <a:r>
              <a:rPr lang="en-US" sz="2800" b="1" i="0" dirty="0" smtClean="0">
                <a:latin typeface="Arial" pitchFamily="34" charset="0"/>
              </a:rPr>
              <a:t>Wide </a:t>
            </a:r>
            <a:r>
              <a:rPr lang="en-US" sz="2800" b="1" i="0" dirty="0">
                <a:latin typeface="Arial" pitchFamily="34" charset="0"/>
              </a:rPr>
              <a:t>Sense Stationary  </a:t>
            </a:r>
            <a:r>
              <a:rPr lang="en-US" i="0" dirty="0">
                <a:latin typeface="Arial" pitchFamily="34" charset="0"/>
              </a:rPr>
              <a:t>random sequence</a:t>
            </a:r>
          </a:p>
        </p:txBody>
      </p:sp>
      <p:pic>
        <p:nvPicPr>
          <p:cNvPr id="676872" name="Picture 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800" y="3581400"/>
            <a:ext cx="3319463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1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74963" y="4346575"/>
            <a:ext cx="5121275" cy="111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8" name="Line 18"/>
          <p:cNvSpPr>
            <a:spLocks noChangeShapeType="1"/>
          </p:cNvSpPr>
          <p:nvPr/>
        </p:nvSpPr>
        <p:spPr bwMode="auto">
          <a:xfrm flipV="1">
            <a:off x="7315200" y="5105400"/>
            <a:ext cx="0" cy="838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15369" name="Text Box 19"/>
          <p:cNvSpPr txBox="1">
            <a:spLocks noChangeArrowheads="1"/>
          </p:cNvSpPr>
          <p:nvPr/>
        </p:nvSpPr>
        <p:spPr bwMode="auto">
          <a:xfrm>
            <a:off x="6156325" y="5908675"/>
            <a:ext cx="226055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sample </a:t>
            </a:r>
            <a:r>
              <a:rPr lang="en-US" dirty="0" smtClean="0">
                <a:solidFill>
                  <a:srgbClr val="FF0000"/>
                </a:solidFill>
              </a:rPr>
              <a:t>sequence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370" name="Rectangle 21"/>
          <p:cNvSpPr>
            <a:spLocks noChangeArrowheads="1"/>
          </p:cNvSpPr>
          <p:nvPr/>
        </p:nvSpPr>
        <p:spPr bwMode="auto">
          <a:xfrm>
            <a:off x="685800" y="5638800"/>
            <a:ext cx="24574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i="0" dirty="0">
                <a:latin typeface="Helvetica" pitchFamily="34" charset="0"/>
              </a:rPr>
              <a:t>with probability 1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i="0" dirty="0">
                <a:latin typeface="Helvetica" pitchFamily="34" charset="0"/>
              </a:rPr>
              <a:t>(almost surely)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8" grpId="0" animBg="1"/>
      <p:bldP spid="15369" grpId="0"/>
      <p:bldP spid="1537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594FDDA-2500-43EB-80B0-4BDD7529544E}" type="slidenum">
              <a:rPr lang="en-US"/>
              <a:pPr/>
              <a:t>19</a:t>
            </a:fld>
            <a:endParaRPr lang="en-US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pPr eaLnBrk="1" hangingPunct="1"/>
            <a:r>
              <a:rPr lang="en-US" smtClean="0"/>
              <a:t>Ergodicity</a:t>
            </a:r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457200" y="939800"/>
            <a:ext cx="629371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0" dirty="0">
                <a:latin typeface="Arial" pitchFamily="34" charset="0"/>
              </a:rPr>
              <a:t>For </a:t>
            </a:r>
            <a:r>
              <a:rPr lang="en-US" i="0" dirty="0" smtClean="0">
                <a:latin typeface="Arial" pitchFamily="34" charset="0"/>
              </a:rPr>
              <a:t>any </a:t>
            </a:r>
            <a:r>
              <a:rPr lang="en-US" sz="2800" b="1" i="0" dirty="0" smtClean="0">
                <a:latin typeface="Arial" pitchFamily="34" charset="0"/>
              </a:rPr>
              <a:t>WSS </a:t>
            </a:r>
            <a:r>
              <a:rPr lang="en-US" sz="2800" b="1" i="0" dirty="0" err="1" smtClean="0">
                <a:latin typeface="Arial" pitchFamily="34" charset="0"/>
              </a:rPr>
              <a:t>ergodic</a:t>
            </a:r>
            <a:r>
              <a:rPr lang="en-US" sz="2800" i="0" dirty="0" smtClean="0">
                <a:latin typeface="Arial" pitchFamily="34" charset="0"/>
              </a:rPr>
              <a:t> </a:t>
            </a:r>
            <a:r>
              <a:rPr lang="en-US" i="0" dirty="0">
                <a:latin typeface="Arial" pitchFamily="34" charset="0"/>
              </a:rPr>
              <a:t>random sequence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609600" y="1676400"/>
            <a:ext cx="76946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0">
                <a:latin typeface="Arial" pitchFamily="34" charset="0"/>
              </a:rPr>
              <a:t>we can approximate the covariance as a “time average”</a:t>
            </a:r>
          </a:p>
        </p:txBody>
      </p:sp>
      <p:pic>
        <p:nvPicPr>
          <p:cNvPr id="13" name="Picture 1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457200" y="2743200"/>
            <a:ext cx="1931255" cy="452311"/>
          </a:xfrm>
          <a:prstGeom prst="rect">
            <a:avLst/>
          </a:prstGeom>
          <a:noFill/>
          <a:ln/>
          <a:effectLst/>
        </p:spPr>
      </p:pic>
      <p:pic>
        <p:nvPicPr>
          <p:cNvPr id="16" name="Picture 1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3143386" y="2743200"/>
            <a:ext cx="4043090" cy="513546"/>
          </a:xfrm>
          <a:prstGeom prst="rect">
            <a:avLst/>
          </a:prstGeom>
          <a:noFill/>
          <a:ln/>
          <a:effectLst/>
        </p:spPr>
      </p:pic>
      <p:pic>
        <p:nvPicPr>
          <p:cNvPr id="15" name="Picture 1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1993057" y="3878262"/>
            <a:ext cx="6554887" cy="1083517"/>
          </a:xfrm>
          <a:prstGeom prst="rect">
            <a:avLst/>
          </a:prstGeom>
          <a:noFill/>
          <a:ln/>
          <a:effectLst/>
        </p:spPr>
      </p:pic>
      <p:pic>
        <p:nvPicPr>
          <p:cNvPr id="17417" name="Picture 2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181600" y="5562600"/>
            <a:ext cx="3170238" cy="4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8" name="Rectangle 23"/>
          <p:cNvSpPr>
            <a:spLocks noChangeArrowheads="1"/>
          </p:cNvSpPr>
          <p:nvPr/>
        </p:nvSpPr>
        <p:spPr bwMode="auto">
          <a:xfrm>
            <a:off x="685800" y="5638800"/>
            <a:ext cx="24574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i="0">
                <a:latin typeface="Helvetica" pitchFamily="34" charset="0"/>
              </a:rPr>
              <a:t>with probability 1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i="0">
                <a:latin typeface="Helvetica" pitchFamily="34" charset="0"/>
              </a:rPr>
              <a:t>(almost surely)</a:t>
            </a:r>
          </a:p>
        </p:txBody>
      </p:sp>
      <p:sp>
        <p:nvSpPr>
          <p:cNvPr id="12" name="Text Box 19"/>
          <p:cNvSpPr txBox="1">
            <a:spLocks noChangeArrowheads="1"/>
          </p:cNvSpPr>
          <p:nvPr/>
        </p:nvSpPr>
        <p:spPr bwMode="auto">
          <a:xfrm>
            <a:off x="6172200" y="6248401"/>
            <a:ext cx="2514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sample </a:t>
            </a:r>
            <a:r>
              <a:rPr lang="en-US" dirty="0" smtClean="0">
                <a:solidFill>
                  <a:srgbClr val="FF0000"/>
                </a:solidFill>
              </a:rPr>
              <a:t>sequence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>
            <a:endCxn id="17417" idx="2"/>
          </p:cNvCxnSpPr>
          <p:nvPr/>
        </p:nvCxnSpPr>
        <p:spPr bwMode="auto">
          <a:xfrm rot="16200000" flipV="1">
            <a:off x="6603604" y="6146403"/>
            <a:ext cx="341312" cy="150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8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21261-3A2F-46D0-923B-6CCFF01D3E5C}" type="slidenum">
              <a:rPr lang="en-US"/>
              <a:pPr/>
              <a:t>2</a:t>
            </a:fld>
            <a:endParaRPr lang="en-US"/>
          </a:p>
        </p:txBody>
      </p:sp>
      <p:sp>
        <p:nvSpPr>
          <p:cNvPr id="818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81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Random vector sequences</a:t>
            </a:r>
          </a:p>
          <a:p>
            <a:endParaRPr lang="en-US" dirty="0"/>
          </a:p>
          <a:p>
            <a:pPr lvl="1"/>
            <a:r>
              <a:rPr lang="en-US" dirty="0" smtClean="0"/>
              <a:t>Mean, auto-covariance</a:t>
            </a:r>
            <a:r>
              <a:rPr lang="en-US" dirty="0"/>
              <a:t>, cross-covariance</a:t>
            </a:r>
          </a:p>
          <a:p>
            <a:pPr lvl="1"/>
            <a:endParaRPr lang="en-US" dirty="0"/>
          </a:p>
          <a:p>
            <a:r>
              <a:rPr lang="en-US" dirty="0"/>
              <a:t>MIMO Linear Time Invariant Systems</a:t>
            </a:r>
          </a:p>
          <a:p>
            <a:endParaRPr lang="en-US" dirty="0"/>
          </a:p>
          <a:p>
            <a:r>
              <a:rPr lang="en-US" dirty="0" smtClean="0"/>
              <a:t>State </a:t>
            </a:r>
            <a:r>
              <a:rPr lang="en-US" dirty="0"/>
              <a:t>space </a:t>
            </a:r>
            <a:r>
              <a:rPr lang="en-US" dirty="0" smtClean="0"/>
              <a:t>systems driven by white noise</a:t>
            </a:r>
            <a:endParaRPr lang="en-US" dirty="0"/>
          </a:p>
          <a:p>
            <a:endParaRPr lang="en-US" dirty="0"/>
          </a:p>
          <a:p>
            <a:r>
              <a:rPr lang="en-US" dirty="0" err="1" smtClean="0"/>
              <a:t>Lyapunov</a:t>
            </a:r>
            <a:r>
              <a:rPr lang="en-US" dirty="0" smtClean="0"/>
              <a:t> equation for covariance propagation 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071C4F8-8670-4260-9F6D-C9E67DF76A44}" type="slidenum">
              <a:rPr lang="en-US"/>
              <a:pPr/>
              <a:t>20</a:t>
            </a:fld>
            <a:endParaRPr lang="en-US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pPr eaLnBrk="1" hangingPunct="1"/>
            <a:r>
              <a:rPr lang="en-US" smtClean="0"/>
              <a:t>Power Spectral Density Function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914400"/>
            <a:ext cx="8077200" cy="3810000"/>
          </a:xfrm>
        </p:spPr>
        <p:txBody>
          <a:bodyPr/>
          <a:lstStyle/>
          <a:p>
            <a:pPr marL="533400" indent="-533400" eaLnBrk="1" hangingPunct="1">
              <a:spcBef>
                <a:spcPct val="0"/>
              </a:spcBef>
              <a:buFontTx/>
              <a:buNone/>
            </a:pPr>
            <a:r>
              <a:rPr lang="en-US" dirty="0" smtClean="0">
                <a:latin typeface="Arial" pitchFamily="34" charset="0"/>
              </a:rPr>
              <a:t>Fourier transform of the auto-covariance function:</a:t>
            </a:r>
            <a:endParaRPr lang="en-US" i="1" dirty="0" smtClean="0">
              <a:latin typeface="Arial" pitchFamily="34" charset="0"/>
            </a:endParaRPr>
          </a:p>
          <a:p>
            <a:pPr marL="533400" indent="-533400" eaLnBrk="1" hangingPunct="1">
              <a:buFontTx/>
              <a:buNone/>
            </a:pPr>
            <a:endParaRPr lang="en-US" sz="3200" dirty="0" smtClean="0"/>
          </a:p>
        </p:txBody>
      </p:sp>
      <p:pic>
        <p:nvPicPr>
          <p:cNvPr id="670733" name="Picture 13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47800" y="1524000"/>
            <a:ext cx="6353175" cy="1963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0736" name="Rectangle 16"/>
          <p:cNvSpPr>
            <a:spLocks noChangeArrowheads="1"/>
          </p:cNvSpPr>
          <p:nvPr/>
        </p:nvSpPr>
        <p:spPr bwMode="auto">
          <a:xfrm>
            <a:off x="685800" y="4191000"/>
            <a:ext cx="8153400" cy="158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b="1" i="0" dirty="0">
                <a:latin typeface="Arial" pitchFamily="34" charset="0"/>
              </a:rPr>
              <a:t>Note:</a:t>
            </a:r>
          </a:p>
          <a:p>
            <a:pPr>
              <a:lnSpc>
                <a:spcPct val="50000"/>
              </a:lnSpc>
            </a:pPr>
            <a:endParaRPr lang="en-US" sz="2800" b="1" i="0" dirty="0">
              <a:latin typeface="Arial" pitchFamily="34" charset="0"/>
            </a:endParaRPr>
          </a:p>
          <a:p>
            <a:r>
              <a:rPr lang="en-US" sz="2800" i="0" dirty="0">
                <a:latin typeface="Arial" pitchFamily="34" charset="0"/>
              </a:rPr>
              <a:t>The power spectral density function is periodic, with period</a:t>
            </a:r>
          </a:p>
        </p:txBody>
      </p:sp>
      <p:pic>
        <p:nvPicPr>
          <p:cNvPr id="670738" name="Picture 1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43200" y="5410200"/>
            <a:ext cx="142081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905000" y="6019800"/>
            <a:ext cx="5124137" cy="480351"/>
          </a:xfrm>
          <a:prstGeom prst="rect">
            <a:avLst/>
          </a:prstGeom>
          <a:noFill/>
          <a:ln/>
          <a:effectLst/>
        </p:spPr>
      </p:pic>
      <p:sp>
        <p:nvSpPr>
          <p:cNvPr id="670742" name="Text Box 22"/>
          <p:cNvSpPr txBox="1">
            <a:spLocks noChangeArrowheads="1"/>
          </p:cNvSpPr>
          <p:nvPr/>
        </p:nvSpPr>
        <p:spPr bwMode="auto">
          <a:xfrm>
            <a:off x="5867400" y="4038600"/>
            <a:ext cx="25511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l: correlation index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90600" y="3657600"/>
            <a:ext cx="3336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Complex-valued matrix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 rot="5400000" flipH="1" flipV="1">
            <a:off x="1257300" y="2781300"/>
            <a:ext cx="1524000" cy="2286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70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0736" grpId="0"/>
      <p:bldP spid="670742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0AC21AD-7B61-4241-AF00-81927FF827DF}" type="slidenum">
              <a:rPr lang="en-US"/>
              <a:pPr/>
              <a:t>21</a:t>
            </a:fld>
            <a:endParaRPr lang="en-US"/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pPr eaLnBrk="1" hangingPunct="1"/>
            <a:r>
              <a:rPr lang="en-US" smtClean="0"/>
              <a:t>Power Spectral Density Function</a:t>
            </a:r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914400"/>
            <a:ext cx="8534400" cy="4572000"/>
          </a:xfrm>
        </p:spPr>
        <p:txBody>
          <a:bodyPr/>
          <a:lstStyle/>
          <a:p>
            <a:pPr marL="533400" indent="-533400" eaLnBrk="1" hangingPunct="1">
              <a:spcBef>
                <a:spcPct val="0"/>
              </a:spcBef>
              <a:buFontTx/>
              <a:buNone/>
            </a:pPr>
            <a:r>
              <a:rPr lang="en-US" smtClean="0">
                <a:latin typeface="Arial" pitchFamily="34" charset="0"/>
              </a:rPr>
              <a:t>Using the inverse Fourier  transform we obtain:</a:t>
            </a:r>
            <a:endParaRPr lang="en-US" i="1" smtClean="0">
              <a:latin typeface="Arial" pitchFamily="34" charset="0"/>
            </a:endParaRPr>
          </a:p>
          <a:p>
            <a:pPr marL="533400" indent="-533400" eaLnBrk="1" hangingPunct="1">
              <a:buFontTx/>
              <a:buNone/>
            </a:pPr>
            <a:endParaRPr lang="en-US" sz="3200" smtClean="0"/>
          </a:p>
        </p:txBody>
      </p:sp>
      <p:pic>
        <p:nvPicPr>
          <p:cNvPr id="36869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6613" y="2362200"/>
            <a:ext cx="7469187" cy="282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F241FF0-A375-44A3-9851-CB20BE5F83C3}" type="slidenum">
              <a:rPr lang="en-US"/>
              <a:pPr/>
              <a:t>22</a:t>
            </a:fld>
            <a:endParaRPr lang="en-US"/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pPr eaLnBrk="1" hangingPunct="1"/>
            <a:r>
              <a:rPr lang="en-US" smtClean="0"/>
              <a:t>Power Spectral Density Function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8686800" cy="5486400"/>
          </a:xfrm>
        </p:spPr>
        <p:txBody>
          <a:bodyPr/>
          <a:lstStyle/>
          <a:p>
            <a:pPr marL="533400" indent="-533400" eaLnBrk="1" hangingPunct="1">
              <a:spcBef>
                <a:spcPct val="0"/>
              </a:spcBef>
              <a:buFontTx/>
              <a:buNone/>
            </a:pPr>
            <a:r>
              <a:rPr lang="en-US" dirty="0" smtClean="0">
                <a:latin typeface="Arial" pitchFamily="34" charset="0"/>
              </a:rPr>
              <a:t>Properties of the power spectral density function:</a:t>
            </a:r>
          </a:p>
          <a:p>
            <a:pPr marL="533400" indent="-533400" eaLnBrk="1" hangingPunct="1">
              <a:spcBef>
                <a:spcPct val="0"/>
              </a:spcBef>
              <a:buFontTx/>
              <a:buNone/>
            </a:pPr>
            <a:endParaRPr lang="en-US" dirty="0" smtClean="0">
              <a:latin typeface="Arial" pitchFamily="34" charset="0"/>
            </a:endParaRPr>
          </a:p>
          <a:p>
            <a:pPr marL="533400" indent="-533400" eaLnBrk="1" hangingPunct="1">
              <a:spcBef>
                <a:spcPct val="0"/>
              </a:spcBef>
              <a:buFontTx/>
              <a:buAutoNum type="arabicPeriod"/>
            </a:pPr>
            <a:r>
              <a:rPr lang="en-US" dirty="0" smtClean="0">
                <a:latin typeface="Arial" pitchFamily="34" charset="0"/>
              </a:rPr>
              <a:t> </a:t>
            </a:r>
          </a:p>
          <a:p>
            <a:pPr marL="533400" indent="-533400" eaLnBrk="1" hangingPunct="1">
              <a:spcBef>
                <a:spcPct val="0"/>
              </a:spcBef>
              <a:buFontTx/>
              <a:buAutoNum type="arabicPeriod"/>
            </a:pPr>
            <a:endParaRPr lang="en-US" dirty="0" smtClean="0">
              <a:latin typeface="Arial" pitchFamily="34" charset="0"/>
            </a:endParaRPr>
          </a:p>
          <a:p>
            <a:pPr marL="533400" indent="-533400" eaLnBrk="1" hangingPunct="1">
              <a:spcBef>
                <a:spcPct val="0"/>
              </a:spcBef>
              <a:buFontTx/>
              <a:buAutoNum type="arabicPeriod"/>
            </a:pPr>
            <a:endParaRPr lang="en-US" dirty="0" smtClean="0">
              <a:latin typeface="Arial" pitchFamily="34" charset="0"/>
            </a:endParaRPr>
          </a:p>
          <a:p>
            <a:pPr marL="533400" indent="-533400" eaLnBrk="1" hangingPunct="1">
              <a:spcBef>
                <a:spcPct val="0"/>
              </a:spcBef>
              <a:buFontTx/>
              <a:buAutoNum type="arabicPeriod"/>
            </a:pPr>
            <a:r>
              <a:rPr lang="en-US" dirty="0" smtClean="0">
                <a:latin typeface="Arial" pitchFamily="34" charset="0"/>
              </a:rPr>
              <a:t> </a:t>
            </a:r>
          </a:p>
          <a:p>
            <a:pPr marL="533400" indent="-533400" eaLnBrk="1" hangingPunct="1">
              <a:spcBef>
                <a:spcPct val="0"/>
              </a:spcBef>
              <a:buFontTx/>
              <a:buAutoNum type="arabicPeriod"/>
            </a:pPr>
            <a:endParaRPr lang="en-US" dirty="0" smtClean="0">
              <a:latin typeface="Arial" pitchFamily="34" charset="0"/>
            </a:endParaRPr>
          </a:p>
          <a:p>
            <a:pPr marL="533400" indent="-533400" eaLnBrk="1" hangingPunct="1">
              <a:spcBef>
                <a:spcPct val="0"/>
              </a:spcBef>
              <a:buFontTx/>
              <a:buAutoNum type="arabicPeriod"/>
            </a:pPr>
            <a:endParaRPr lang="en-US" dirty="0" smtClean="0">
              <a:latin typeface="Arial" pitchFamily="34" charset="0"/>
            </a:endParaRPr>
          </a:p>
          <a:p>
            <a:pPr marL="533400" indent="-533400" eaLnBrk="1" hangingPunct="1">
              <a:spcBef>
                <a:spcPct val="0"/>
              </a:spcBef>
              <a:buFontTx/>
              <a:buAutoNum type="arabicPeriod"/>
            </a:pPr>
            <a:r>
              <a:rPr lang="en-US" dirty="0" smtClean="0">
                <a:latin typeface="Arial" pitchFamily="34" charset="0"/>
              </a:rPr>
              <a:t> </a:t>
            </a:r>
          </a:p>
          <a:p>
            <a:pPr marL="533400" indent="-533400" eaLnBrk="1" hangingPunct="1">
              <a:spcBef>
                <a:spcPct val="0"/>
              </a:spcBef>
              <a:buFontTx/>
              <a:buAutoNum type="arabicPeriod"/>
            </a:pPr>
            <a:endParaRPr lang="en-US" dirty="0" smtClean="0">
              <a:latin typeface="Arial" pitchFamily="34" charset="0"/>
            </a:endParaRPr>
          </a:p>
          <a:p>
            <a:pPr marL="533400" indent="-533400" eaLnBrk="1" hangingPunct="1">
              <a:spcBef>
                <a:spcPct val="0"/>
              </a:spcBef>
              <a:buFontTx/>
              <a:buAutoNum type="arabicPeriod"/>
            </a:pPr>
            <a:endParaRPr lang="en-US" dirty="0" smtClean="0">
              <a:latin typeface="Arial" pitchFamily="34" charset="0"/>
            </a:endParaRPr>
          </a:p>
          <a:p>
            <a:pPr marL="533400" indent="-533400" eaLnBrk="1" hangingPunct="1">
              <a:spcBef>
                <a:spcPct val="0"/>
              </a:spcBef>
              <a:buFontTx/>
              <a:buAutoNum type="arabicPeriod"/>
            </a:pPr>
            <a:r>
              <a:rPr lang="en-US" dirty="0" smtClean="0">
                <a:latin typeface="Arial" pitchFamily="34" charset="0"/>
              </a:rPr>
              <a:t> </a:t>
            </a:r>
          </a:p>
          <a:p>
            <a:pPr marL="533400" indent="-533400" eaLnBrk="1" hangingPunct="1">
              <a:buFontTx/>
              <a:buNone/>
            </a:pPr>
            <a:endParaRPr lang="en-US" sz="3200" dirty="0" smtClean="0"/>
          </a:p>
        </p:txBody>
      </p:sp>
      <p:pic>
        <p:nvPicPr>
          <p:cNvPr id="12" name="Picture 1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437969" y="3124200"/>
            <a:ext cx="6364897" cy="469764"/>
          </a:xfrm>
          <a:prstGeom prst="rect">
            <a:avLst/>
          </a:prstGeom>
          <a:noFill/>
          <a:ln/>
          <a:effectLst/>
        </p:spPr>
      </p:pic>
      <p:pic>
        <p:nvPicPr>
          <p:cNvPr id="37894" name="Picture 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524000" y="5334000"/>
            <a:ext cx="6302375" cy="92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1457182" y="4419600"/>
            <a:ext cx="5069173" cy="413420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371600" y="1828800"/>
            <a:ext cx="3792644" cy="526037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F241FF0-A375-44A3-9851-CB20BE5F83C3}" type="slidenum">
              <a:rPr lang="en-US"/>
              <a:pPr/>
              <a:t>23</a:t>
            </a:fld>
            <a:endParaRPr lang="en-US"/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pPr eaLnBrk="1" hangingPunct="1"/>
            <a:r>
              <a:rPr lang="en-US" smtClean="0"/>
              <a:t>Power Spectral Density Function</a:t>
            </a:r>
          </a:p>
        </p:txBody>
      </p:sp>
      <p:pic>
        <p:nvPicPr>
          <p:cNvPr id="14" name="Picture 13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285281" y="1371600"/>
            <a:ext cx="6689933" cy="526580"/>
          </a:xfrm>
          <a:prstGeom prst="rect">
            <a:avLst/>
          </a:prstGeom>
          <a:noFill/>
          <a:ln/>
          <a:effectLst/>
        </p:spPr>
      </p:pic>
      <p:sp>
        <p:nvSpPr>
          <p:cNvPr id="10" name="TextBox 9"/>
          <p:cNvSpPr txBox="1"/>
          <p:nvPr/>
        </p:nvSpPr>
        <p:spPr>
          <a:xfrm>
            <a:off x="457200" y="2209800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Proof:</a:t>
            </a:r>
            <a:endParaRPr lang="en-US" b="1" dirty="0"/>
          </a:p>
        </p:txBody>
      </p:sp>
      <p:pic>
        <p:nvPicPr>
          <p:cNvPr id="17" name="Picture 16" descr="TP_tmp.em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490575" y="2971800"/>
            <a:ext cx="8300424" cy="1109463"/>
          </a:xfrm>
          <a:prstGeom prst="rect">
            <a:avLst/>
          </a:prstGeom>
          <a:noFill/>
          <a:ln/>
          <a:effectLst/>
        </p:spPr>
      </p:pic>
      <p:sp>
        <p:nvSpPr>
          <p:cNvPr id="19" name="TextBox 18"/>
          <p:cNvSpPr txBox="1"/>
          <p:nvPr/>
        </p:nvSpPr>
        <p:spPr>
          <a:xfrm>
            <a:off x="685800" y="4267200"/>
            <a:ext cx="1075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smtClean="0">
                <a:latin typeface="Arial" pitchFamily="34" charset="0"/>
                <a:cs typeface="Arial" pitchFamily="34" charset="0"/>
              </a:rPr>
              <a:t>Define</a:t>
            </a:r>
            <a:endParaRPr lang="en-US" i="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" name="Picture 19" descr="TP_tmp.emf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1860871" y="4343400"/>
            <a:ext cx="1102127" cy="258523"/>
          </a:xfrm>
          <a:prstGeom prst="rect">
            <a:avLst/>
          </a:prstGeom>
          <a:noFill/>
          <a:ln/>
          <a:effectLst/>
        </p:spPr>
      </p:pic>
      <p:pic>
        <p:nvPicPr>
          <p:cNvPr id="18" name="Picture 17" descr="TP_tmp.emf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403735" y="4876800"/>
            <a:ext cx="8467997" cy="1290853"/>
          </a:xfrm>
          <a:prstGeom prst="rect">
            <a:avLst/>
          </a:prstGeom>
          <a:noFill/>
          <a:ln/>
          <a:effectLst/>
        </p:spPr>
      </p:pic>
      <p:sp>
        <p:nvSpPr>
          <p:cNvPr id="11" name="TextBox 10"/>
          <p:cNvSpPr txBox="1"/>
          <p:nvPr/>
        </p:nvSpPr>
        <p:spPr>
          <a:xfrm>
            <a:off x="457200" y="1371600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0" dirty="0" smtClean="0">
                <a:latin typeface="+mj-lt"/>
              </a:rPr>
              <a:t>1.</a:t>
            </a:r>
            <a:endParaRPr lang="en-US" sz="2800" i="0" dirty="0"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8610600" y="6324600"/>
            <a:ext cx="304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F241FF0-A375-44A3-9851-CB20BE5F83C3}" type="slidenum">
              <a:rPr lang="en-US"/>
              <a:pPr/>
              <a:t>24</a:t>
            </a:fld>
            <a:endParaRPr lang="en-US"/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pPr eaLnBrk="1" hangingPunct="1"/>
            <a:r>
              <a:rPr lang="en-US" smtClean="0"/>
              <a:t>Power Spectral Density Function</a:t>
            </a:r>
          </a:p>
        </p:txBody>
      </p:sp>
      <p:pic>
        <p:nvPicPr>
          <p:cNvPr id="12" name="Picture 1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447800" y="1524000"/>
            <a:ext cx="6364897" cy="469764"/>
          </a:xfrm>
          <a:prstGeom prst="rect">
            <a:avLst/>
          </a:prstGeom>
          <a:noFill/>
          <a:ln/>
          <a:effectLst/>
        </p:spPr>
      </p:pic>
      <p:sp>
        <p:nvSpPr>
          <p:cNvPr id="10" name="TextBox 9"/>
          <p:cNvSpPr txBox="1"/>
          <p:nvPr/>
        </p:nvSpPr>
        <p:spPr>
          <a:xfrm>
            <a:off x="457200" y="2362200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Proof:</a:t>
            </a:r>
            <a:endParaRPr lang="en-US" b="1" dirty="0"/>
          </a:p>
        </p:txBody>
      </p:sp>
      <p:pic>
        <p:nvPicPr>
          <p:cNvPr id="13" name="Picture 12" descr="TP_tmp.em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540496" y="2971800"/>
            <a:ext cx="8200584" cy="1044923"/>
          </a:xfrm>
          <a:prstGeom prst="rect">
            <a:avLst/>
          </a:prstGeom>
          <a:noFill/>
          <a:ln/>
          <a:effectLst/>
        </p:spPr>
      </p:pic>
      <p:sp>
        <p:nvSpPr>
          <p:cNvPr id="19" name="TextBox 18"/>
          <p:cNvSpPr txBox="1"/>
          <p:nvPr/>
        </p:nvSpPr>
        <p:spPr>
          <a:xfrm>
            <a:off x="685800" y="4267200"/>
            <a:ext cx="1075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smtClean="0">
                <a:latin typeface="Arial" pitchFamily="34" charset="0"/>
                <a:cs typeface="Arial" pitchFamily="34" charset="0"/>
              </a:rPr>
              <a:t>Define</a:t>
            </a:r>
            <a:endParaRPr lang="en-US" i="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14" descr="TP_tmp.emf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1860871" y="4343400"/>
            <a:ext cx="1102127" cy="258523"/>
          </a:xfrm>
          <a:prstGeom prst="rect">
            <a:avLst/>
          </a:prstGeom>
          <a:noFill/>
          <a:ln/>
          <a:effectLst/>
        </p:spPr>
      </p:pic>
      <p:sp>
        <p:nvSpPr>
          <p:cNvPr id="11" name="TextBox 10"/>
          <p:cNvSpPr txBox="1"/>
          <p:nvPr/>
        </p:nvSpPr>
        <p:spPr>
          <a:xfrm>
            <a:off x="457200" y="1371600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0" dirty="0" smtClean="0">
                <a:latin typeface="+mj-lt"/>
              </a:rPr>
              <a:t>2.</a:t>
            </a:r>
            <a:endParaRPr lang="en-US" sz="2800" i="0" dirty="0">
              <a:latin typeface="+mj-lt"/>
            </a:endParaRPr>
          </a:p>
        </p:txBody>
      </p:sp>
      <p:pic>
        <p:nvPicPr>
          <p:cNvPr id="14" name="Picture 13" descr="TP_tmp.emf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404829" y="4876800"/>
            <a:ext cx="8486739" cy="1334992"/>
          </a:xfrm>
          <a:prstGeom prst="rect">
            <a:avLst/>
          </a:prstGeom>
          <a:noFill/>
          <a:ln/>
          <a:effectLst/>
        </p:spPr>
      </p:pic>
      <p:sp>
        <p:nvSpPr>
          <p:cNvPr id="20" name="Rectangle 19"/>
          <p:cNvSpPr/>
          <p:nvPr/>
        </p:nvSpPr>
        <p:spPr bwMode="auto">
          <a:xfrm>
            <a:off x="8610600" y="6324600"/>
            <a:ext cx="304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F241FF0-A375-44A3-9851-CB20BE5F83C3}" type="slidenum">
              <a:rPr lang="en-US"/>
              <a:pPr/>
              <a:t>25</a:t>
            </a:fld>
            <a:endParaRPr lang="en-US"/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Power Spectral Density Function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8686800" cy="5486400"/>
          </a:xfrm>
        </p:spPr>
        <p:txBody>
          <a:bodyPr/>
          <a:lstStyle/>
          <a:p>
            <a:pPr marL="533400" indent="-533400" eaLnBrk="1" hangingPunct="1">
              <a:spcBef>
                <a:spcPct val="0"/>
              </a:spcBef>
              <a:buFontTx/>
              <a:buNone/>
            </a:pPr>
            <a:r>
              <a:rPr lang="en-US" dirty="0" smtClean="0">
                <a:latin typeface="Arial" pitchFamily="34" charset="0"/>
              </a:rPr>
              <a:t>Properties of the power spectral density function:</a:t>
            </a:r>
          </a:p>
          <a:p>
            <a:pPr marL="533400" indent="-533400" eaLnBrk="1" hangingPunct="1">
              <a:spcBef>
                <a:spcPct val="0"/>
              </a:spcBef>
              <a:buFontTx/>
              <a:buNone/>
            </a:pPr>
            <a:r>
              <a:rPr lang="en-US" b="1" i="1" dirty="0" smtClean="0">
                <a:latin typeface="Arial" pitchFamily="34" charset="0"/>
              </a:rPr>
              <a:t>(scalar case)</a:t>
            </a:r>
          </a:p>
          <a:p>
            <a:pPr marL="533400" indent="-533400" eaLnBrk="1" hangingPunct="1">
              <a:spcBef>
                <a:spcPct val="0"/>
              </a:spcBef>
              <a:buFontTx/>
              <a:buNone/>
            </a:pPr>
            <a:endParaRPr lang="en-US" dirty="0" smtClean="0">
              <a:latin typeface="Arial" pitchFamily="34" charset="0"/>
            </a:endParaRPr>
          </a:p>
          <a:p>
            <a:pPr marL="533400" indent="-533400" eaLnBrk="1" hangingPunct="1">
              <a:spcBef>
                <a:spcPct val="0"/>
              </a:spcBef>
              <a:buFontTx/>
              <a:buAutoNum type="arabicPeriod"/>
            </a:pPr>
            <a:r>
              <a:rPr lang="en-US" dirty="0" smtClean="0">
                <a:latin typeface="Arial" pitchFamily="34" charset="0"/>
              </a:rPr>
              <a:t> </a:t>
            </a:r>
          </a:p>
          <a:p>
            <a:pPr marL="533400" indent="-533400" eaLnBrk="1" hangingPunct="1">
              <a:spcBef>
                <a:spcPct val="0"/>
              </a:spcBef>
              <a:buFontTx/>
              <a:buAutoNum type="arabicPeriod"/>
            </a:pPr>
            <a:endParaRPr lang="en-US" dirty="0" smtClean="0">
              <a:latin typeface="Arial" pitchFamily="34" charset="0"/>
            </a:endParaRPr>
          </a:p>
          <a:p>
            <a:pPr marL="533400" indent="-533400" eaLnBrk="1" hangingPunct="1">
              <a:spcBef>
                <a:spcPct val="0"/>
              </a:spcBef>
              <a:buFontTx/>
              <a:buAutoNum type="arabicPeriod"/>
            </a:pPr>
            <a:endParaRPr lang="en-US" dirty="0" smtClean="0">
              <a:latin typeface="Arial" pitchFamily="34" charset="0"/>
            </a:endParaRPr>
          </a:p>
          <a:p>
            <a:pPr marL="533400" indent="-533400" eaLnBrk="1" hangingPunct="1">
              <a:spcBef>
                <a:spcPct val="0"/>
              </a:spcBef>
              <a:buFontTx/>
              <a:buAutoNum type="arabicPeriod"/>
            </a:pPr>
            <a:r>
              <a:rPr lang="en-US" dirty="0" smtClean="0">
                <a:latin typeface="Arial" pitchFamily="34" charset="0"/>
              </a:rPr>
              <a:t> </a:t>
            </a:r>
          </a:p>
          <a:p>
            <a:pPr marL="533400" indent="-533400" eaLnBrk="1" hangingPunct="1">
              <a:spcBef>
                <a:spcPct val="0"/>
              </a:spcBef>
              <a:buFontTx/>
              <a:buAutoNum type="arabicPeriod"/>
            </a:pPr>
            <a:endParaRPr lang="en-US" dirty="0" smtClean="0">
              <a:latin typeface="Arial" pitchFamily="34" charset="0"/>
            </a:endParaRPr>
          </a:p>
          <a:p>
            <a:pPr marL="533400" indent="-533400" eaLnBrk="1" hangingPunct="1">
              <a:spcBef>
                <a:spcPct val="0"/>
              </a:spcBef>
              <a:buFontTx/>
              <a:buAutoNum type="arabicPeriod"/>
            </a:pPr>
            <a:endParaRPr lang="en-US" dirty="0" smtClean="0">
              <a:latin typeface="Arial" pitchFamily="34" charset="0"/>
            </a:endParaRPr>
          </a:p>
          <a:p>
            <a:pPr marL="533400" indent="-533400" eaLnBrk="1" hangingPunct="1">
              <a:spcBef>
                <a:spcPct val="0"/>
              </a:spcBef>
              <a:buFontTx/>
              <a:buAutoNum type="arabicPeriod"/>
            </a:pPr>
            <a:r>
              <a:rPr lang="en-US" dirty="0" smtClean="0">
                <a:latin typeface="Arial" pitchFamily="34" charset="0"/>
              </a:rPr>
              <a:t> </a:t>
            </a:r>
          </a:p>
          <a:p>
            <a:pPr marL="533400" indent="-533400" eaLnBrk="1" hangingPunct="1">
              <a:spcBef>
                <a:spcPct val="0"/>
              </a:spcBef>
              <a:buFontTx/>
              <a:buAutoNum type="arabicPeriod"/>
            </a:pPr>
            <a:endParaRPr lang="en-US" dirty="0" smtClean="0">
              <a:latin typeface="Arial" pitchFamily="34" charset="0"/>
            </a:endParaRPr>
          </a:p>
          <a:p>
            <a:pPr marL="533400" indent="-533400" eaLnBrk="1" hangingPunct="1">
              <a:spcBef>
                <a:spcPct val="0"/>
              </a:spcBef>
              <a:buFontTx/>
              <a:buAutoNum type="arabicPeriod"/>
            </a:pPr>
            <a:endParaRPr lang="en-US" dirty="0" smtClean="0">
              <a:latin typeface="Arial" pitchFamily="34" charset="0"/>
            </a:endParaRPr>
          </a:p>
          <a:p>
            <a:pPr marL="533400" indent="-533400" eaLnBrk="1" hangingPunct="1">
              <a:spcBef>
                <a:spcPct val="0"/>
              </a:spcBef>
              <a:buFontTx/>
              <a:buAutoNum type="arabicPeriod"/>
            </a:pPr>
            <a:r>
              <a:rPr lang="en-US" dirty="0" smtClean="0">
                <a:latin typeface="Arial" pitchFamily="34" charset="0"/>
              </a:rPr>
              <a:t> </a:t>
            </a:r>
          </a:p>
          <a:p>
            <a:pPr marL="533400" indent="-533400" eaLnBrk="1" hangingPunct="1">
              <a:buFontTx/>
              <a:buNone/>
            </a:pPr>
            <a:endParaRPr lang="en-US" sz="3200" dirty="0" smtClean="0"/>
          </a:p>
        </p:txBody>
      </p:sp>
      <p:pic>
        <p:nvPicPr>
          <p:cNvPr id="10" name="Picture 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600200" y="3429000"/>
            <a:ext cx="5745295" cy="413437"/>
          </a:xfrm>
          <a:prstGeom prst="rect">
            <a:avLst/>
          </a:prstGeom>
          <a:noFill/>
          <a:ln/>
          <a:effectLst/>
        </p:spPr>
      </p:pic>
      <p:pic>
        <p:nvPicPr>
          <p:cNvPr id="37894" name="Picture 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600200" y="5715000"/>
            <a:ext cx="6302375" cy="92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5" name="Picture 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600200" y="4800600"/>
            <a:ext cx="5087938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6" name="Picture 11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600200" y="2133600"/>
            <a:ext cx="3773488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31DD5-04B9-4F07-AF89-6A83DC64D904}" type="slidenum">
              <a:rPr lang="en-US"/>
              <a:pPr/>
              <a:t>26</a:t>
            </a:fld>
            <a:endParaRPr lang="en-US"/>
          </a:p>
        </p:txBody>
      </p:sp>
      <p:sp>
        <p:nvSpPr>
          <p:cNvPr id="78745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 dirty="0"/>
              <a:t>White noise vector sequence</a:t>
            </a:r>
          </a:p>
        </p:txBody>
      </p:sp>
      <p:sp>
        <p:nvSpPr>
          <p:cNvPr id="787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2286000"/>
            <a:ext cx="8534400" cy="4572000"/>
          </a:xfrm>
        </p:spPr>
        <p:txBody>
          <a:bodyPr/>
          <a:lstStyle/>
          <a:p>
            <a:pPr marL="533400" indent="-533400">
              <a:buFontTx/>
              <a:buNone/>
            </a:pPr>
            <a:endParaRPr lang="en-US" i="1">
              <a:latin typeface="Arial" charset="0"/>
            </a:endParaRPr>
          </a:p>
          <a:p>
            <a:pPr marL="533400" indent="-533400">
              <a:buFontTx/>
              <a:buNone/>
            </a:pPr>
            <a:endParaRPr lang="en-US" sz="3200"/>
          </a:p>
        </p:txBody>
      </p:sp>
      <p:sp>
        <p:nvSpPr>
          <p:cNvPr id="787460" name="Rectangle 4"/>
          <p:cNvSpPr>
            <a:spLocks noChangeArrowheads="1"/>
          </p:cNvSpPr>
          <p:nvPr/>
        </p:nvSpPr>
        <p:spPr bwMode="auto">
          <a:xfrm>
            <a:off x="381000" y="990600"/>
            <a:ext cx="8534400" cy="2052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/>
            <a:r>
              <a:rPr lang="en-US" i="0" dirty="0">
                <a:latin typeface="Arial" charset="0"/>
              </a:rPr>
              <a:t>A </a:t>
            </a:r>
            <a:r>
              <a:rPr lang="en-US" b="1" i="0" dirty="0">
                <a:latin typeface="Arial" charset="0"/>
              </a:rPr>
              <a:t>WSS</a:t>
            </a:r>
            <a:r>
              <a:rPr lang="en-US" i="0" dirty="0">
                <a:latin typeface="Arial" charset="0"/>
              </a:rPr>
              <a:t> random vector sequence                                      </a:t>
            </a:r>
            <a:r>
              <a:rPr lang="en-US" b="1" i="0" dirty="0">
                <a:latin typeface="Arial" charset="0"/>
              </a:rPr>
              <a:t>is white</a:t>
            </a:r>
            <a:r>
              <a:rPr lang="en-US" i="0" dirty="0">
                <a:latin typeface="Arial" charset="0"/>
              </a:rPr>
              <a:t> if:</a:t>
            </a:r>
          </a:p>
          <a:p>
            <a:pPr marL="457200" indent="-457200"/>
            <a:endParaRPr lang="en-US" i="0" dirty="0">
              <a:latin typeface="Arial" charset="0"/>
            </a:endParaRPr>
          </a:p>
          <a:p>
            <a:pPr marL="457200" indent="-457200">
              <a:spcBef>
                <a:spcPct val="20000"/>
              </a:spcBef>
              <a:buFontTx/>
              <a:buAutoNum type="arabicParenR"/>
            </a:pPr>
            <a:endParaRPr lang="en-US" i="0" dirty="0">
              <a:latin typeface="Arial" charset="0"/>
            </a:endParaRPr>
          </a:p>
          <a:p>
            <a:pPr marL="457200" indent="-457200"/>
            <a:endParaRPr lang="en-US" sz="2800" i="0" dirty="0">
              <a:latin typeface="Arial" charset="0"/>
            </a:endParaRPr>
          </a:p>
        </p:txBody>
      </p:sp>
      <p:sp>
        <p:nvSpPr>
          <p:cNvPr id="787461" name="Rectangle 5"/>
          <p:cNvSpPr>
            <a:spLocks noChangeArrowheads="1"/>
          </p:cNvSpPr>
          <p:nvPr/>
        </p:nvSpPr>
        <p:spPr bwMode="auto">
          <a:xfrm>
            <a:off x="533400" y="2743200"/>
            <a:ext cx="101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0" dirty="0">
                <a:latin typeface="Arial" charset="0"/>
              </a:rPr>
              <a:t>where</a:t>
            </a:r>
          </a:p>
        </p:txBody>
      </p:sp>
      <p:pic>
        <p:nvPicPr>
          <p:cNvPr id="787463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81600" y="990600"/>
            <a:ext cx="24765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87465" name="Rectangle 9"/>
          <p:cNvSpPr>
            <a:spLocks noChangeArrowheads="1"/>
          </p:cNvSpPr>
          <p:nvPr/>
        </p:nvSpPr>
        <p:spPr bwMode="auto">
          <a:xfrm>
            <a:off x="2438400" y="1676400"/>
            <a:ext cx="4267200" cy="12192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787466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38200" y="3429000"/>
            <a:ext cx="4383088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87467" name="Picture 1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667000" y="2057400"/>
            <a:ext cx="3624263" cy="43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14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533400" y="6019800"/>
            <a:ext cx="3244856" cy="569273"/>
          </a:xfrm>
          <a:prstGeom prst="rect">
            <a:avLst/>
          </a:prstGeom>
          <a:noFill/>
          <a:ln/>
          <a:effectLst/>
        </p:spPr>
      </p:pic>
      <p:pic>
        <p:nvPicPr>
          <p:cNvPr id="17" name="Picture 16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533400" y="4953000"/>
            <a:ext cx="4516620" cy="512347"/>
          </a:xfrm>
          <a:prstGeom prst="rect">
            <a:avLst/>
          </a:prstGeom>
          <a:noFill/>
          <a:ln/>
          <a:effectLst/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/>
          <a:stretch>
            <a:fillRect/>
          </a:stretch>
        </p:blipFill>
        <p:spPr bwMode="auto">
          <a:xfrm>
            <a:off x="6172200" y="5029200"/>
            <a:ext cx="2765475" cy="349456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746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31DD5-04B9-4F07-AF89-6A83DC64D904}" type="slidenum">
              <a:rPr lang="en-US"/>
              <a:pPr/>
              <a:t>27</a:t>
            </a:fld>
            <a:endParaRPr lang="en-US"/>
          </a:p>
        </p:txBody>
      </p:sp>
      <p:sp>
        <p:nvSpPr>
          <p:cNvPr id="78745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 dirty="0"/>
              <a:t>White noise vector sequence</a:t>
            </a:r>
          </a:p>
        </p:txBody>
      </p:sp>
      <p:sp>
        <p:nvSpPr>
          <p:cNvPr id="787460" name="Rectangle 4"/>
          <p:cNvSpPr>
            <a:spLocks noChangeArrowheads="1"/>
          </p:cNvSpPr>
          <p:nvPr/>
        </p:nvSpPr>
        <p:spPr bwMode="auto">
          <a:xfrm>
            <a:off x="381000" y="990600"/>
            <a:ext cx="8534400" cy="1705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/>
            <a:r>
              <a:rPr lang="en-US" i="0" dirty="0" smtClean="0">
                <a:latin typeface="Arial" charset="0"/>
              </a:rPr>
              <a:t>Given the white WSS random sequence</a:t>
            </a:r>
            <a:endParaRPr lang="en-US" i="0" dirty="0">
              <a:latin typeface="Arial" charset="0"/>
            </a:endParaRPr>
          </a:p>
          <a:p>
            <a:pPr marL="457200" indent="-457200"/>
            <a:endParaRPr lang="en-US" i="0" dirty="0">
              <a:latin typeface="Arial" charset="0"/>
            </a:endParaRPr>
          </a:p>
          <a:p>
            <a:pPr marL="457200" indent="-457200">
              <a:spcBef>
                <a:spcPct val="20000"/>
              </a:spcBef>
              <a:buFontTx/>
              <a:buAutoNum type="arabicParenR"/>
            </a:pPr>
            <a:endParaRPr lang="en-US" i="0" dirty="0">
              <a:latin typeface="Arial" charset="0"/>
            </a:endParaRPr>
          </a:p>
          <a:p>
            <a:pPr marL="457200" indent="-457200"/>
            <a:endParaRPr lang="en-US" sz="2800" i="0" dirty="0">
              <a:latin typeface="Arial" charset="0"/>
            </a:endParaRPr>
          </a:p>
        </p:txBody>
      </p:sp>
      <p:sp>
        <p:nvSpPr>
          <p:cNvPr id="787461" name="Rectangle 5"/>
          <p:cNvSpPr>
            <a:spLocks noChangeArrowheads="1"/>
          </p:cNvSpPr>
          <p:nvPr/>
        </p:nvSpPr>
        <p:spPr bwMode="auto">
          <a:xfrm>
            <a:off x="457200" y="1676400"/>
            <a:ext cx="73289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0" dirty="0" smtClean="0">
                <a:latin typeface="Arial" charset="0"/>
              </a:rPr>
              <a:t>with</a:t>
            </a:r>
            <a:endParaRPr lang="en-US" i="0" dirty="0">
              <a:latin typeface="Arial" charset="0"/>
            </a:endParaRPr>
          </a:p>
        </p:txBody>
      </p:sp>
      <p:pic>
        <p:nvPicPr>
          <p:cNvPr id="787463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19800" y="990600"/>
            <a:ext cx="24765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87467" name="Picture 11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667000" y="2133600"/>
            <a:ext cx="3624263" cy="43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533400" y="3124200"/>
            <a:ext cx="649729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0" dirty="0" smtClean="0">
                <a:latin typeface="Arial" charset="0"/>
              </a:rPr>
              <a:t>Its  power spectral density (Fourier transform)</a:t>
            </a:r>
            <a:endParaRPr lang="en-US" i="0" dirty="0">
              <a:latin typeface="Arial" charset="0"/>
            </a:endParaRP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1600200" y="3886200"/>
            <a:ext cx="5896070" cy="994884"/>
          </a:xfrm>
          <a:prstGeom prst="rect">
            <a:avLst/>
          </a:prstGeom>
          <a:noFill/>
          <a:ln/>
          <a:effectLst/>
        </p:spPr>
      </p:pic>
      <p:sp>
        <p:nvSpPr>
          <p:cNvPr id="21" name="Rectangle 20"/>
          <p:cNvSpPr/>
          <p:nvPr/>
        </p:nvSpPr>
        <p:spPr>
          <a:xfrm>
            <a:off x="609600" y="5029200"/>
            <a:ext cx="407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33400" lvl="0" indent="-533400">
              <a:spcBef>
                <a:spcPct val="20000"/>
              </a:spcBef>
            </a:pPr>
            <a:r>
              <a:rPr lang="en-US" i="0" dirty="0" smtClean="0">
                <a:solidFill>
                  <a:srgbClr val="000000"/>
                </a:solidFill>
                <a:latin typeface="Arial" charset="0"/>
              </a:rPr>
              <a:t>is</a:t>
            </a:r>
            <a:endParaRPr lang="en-US" sz="3200" i="0" kern="0" dirty="0">
              <a:solidFill>
                <a:srgbClr val="000000"/>
              </a:solidFill>
              <a:latin typeface="Helvetica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2514600" y="5943600"/>
            <a:ext cx="3455404" cy="431504"/>
          </a:xfrm>
          <a:prstGeom prst="rect">
            <a:avLst/>
          </a:prstGeom>
          <a:noFill/>
          <a:ln/>
          <a:effectLst/>
        </p:spPr>
      </p:pic>
      <p:sp>
        <p:nvSpPr>
          <p:cNvPr id="24" name="Rectangle 23"/>
          <p:cNvSpPr/>
          <p:nvPr/>
        </p:nvSpPr>
        <p:spPr bwMode="auto">
          <a:xfrm>
            <a:off x="1905000" y="5486400"/>
            <a:ext cx="4495800" cy="114300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1BF967C-D9AE-4123-94A7-FBF180B9079C}" type="slidenum">
              <a:rPr lang="en-US"/>
              <a:pPr/>
              <a:t>28</a:t>
            </a:fld>
            <a:endParaRPr lang="en-US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White noise illustration (scalar case)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066800"/>
            <a:ext cx="7772400" cy="5105400"/>
          </a:xfrm>
        </p:spPr>
        <p:txBody>
          <a:bodyPr/>
          <a:lstStyle/>
          <a:p>
            <a:pPr eaLnBrk="1" hangingPunct="1"/>
            <a:r>
              <a:rPr lang="en-US" dirty="0" smtClean="0"/>
              <a:t>zero-mean white noise</a:t>
            </a:r>
          </a:p>
        </p:txBody>
      </p:sp>
      <p:pic>
        <p:nvPicPr>
          <p:cNvPr id="780298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228600" y="2209800"/>
            <a:ext cx="5257800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0302" name="Rectangle 14"/>
          <p:cNvSpPr>
            <a:spLocks noChangeArrowheads="1"/>
          </p:cNvSpPr>
          <p:nvPr/>
        </p:nvSpPr>
        <p:spPr bwMode="auto">
          <a:xfrm>
            <a:off x="5334000" y="1906588"/>
            <a:ext cx="4038600" cy="139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latin typeface="Monospaced"/>
              </a:rPr>
              <a:t>Matlab commands:</a:t>
            </a:r>
          </a:p>
          <a:p>
            <a:endParaRPr lang="en-US" b="1" i="0" dirty="0">
              <a:solidFill>
                <a:srgbClr val="000000"/>
              </a:solidFill>
              <a:latin typeface="Monospaced"/>
            </a:endParaRPr>
          </a:p>
          <a:p>
            <a:pPr>
              <a:lnSpc>
                <a:spcPct val="130000"/>
              </a:lnSpc>
            </a:pPr>
            <a:r>
              <a:rPr lang="en-US" sz="2800" b="1" i="0" dirty="0" smtClean="0">
                <a:solidFill>
                  <a:srgbClr val="FF0000"/>
                </a:solidFill>
                <a:latin typeface="Monospaced"/>
              </a:rPr>
              <a:t>w </a:t>
            </a:r>
            <a:r>
              <a:rPr lang="en-US" sz="2800" b="1" i="0" dirty="0">
                <a:solidFill>
                  <a:srgbClr val="FF0000"/>
                </a:solidFill>
                <a:latin typeface="Monospaced"/>
              </a:rPr>
              <a:t>= </a:t>
            </a:r>
            <a:r>
              <a:rPr lang="en-US" sz="2800" b="1" i="0" dirty="0" err="1">
                <a:solidFill>
                  <a:srgbClr val="FF0000"/>
                </a:solidFill>
                <a:latin typeface="Monospaced"/>
              </a:rPr>
              <a:t>randn</a:t>
            </a:r>
            <a:r>
              <a:rPr lang="en-US" sz="2800" b="1" i="0" dirty="0">
                <a:solidFill>
                  <a:srgbClr val="FF0000"/>
                </a:solidFill>
                <a:latin typeface="Monospaced"/>
              </a:rPr>
              <a:t>(N,1); </a:t>
            </a:r>
            <a:endParaRPr lang="en-US" sz="2800" b="1" i="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780306" name="Rectangle 18"/>
          <p:cNvSpPr>
            <a:spLocks noChangeArrowheads="1"/>
          </p:cNvSpPr>
          <p:nvPr/>
        </p:nvSpPr>
        <p:spPr bwMode="auto">
          <a:xfrm>
            <a:off x="762000" y="6096000"/>
            <a:ext cx="267811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i="0">
                <a:latin typeface="Helvetica" pitchFamily="34" charset="0"/>
              </a:rPr>
              <a:t>first 20 samples</a:t>
            </a:r>
          </a:p>
        </p:txBody>
      </p:sp>
      <p:pic>
        <p:nvPicPr>
          <p:cNvPr id="20488" name="Picture 1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76800" y="1143000"/>
            <a:ext cx="97790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90" name="Picture 2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65200" y="2665413"/>
            <a:ext cx="86360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80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780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030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45C23-7189-42B4-8F92-AB0E392E9DF9}" type="slidenum">
              <a:rPr lang="en-US"/>
              <a:pPr/>
              <a:t>29</a:t>
            </a:fld>
            <a:endParaRPr lang="en-US"/>
          </a:p>
        </p:txBody>
      </p:sp>
      <p:sp>
        <p:nvSpPr>
          <p:cNvPr id="81920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/>
              <a:t>MIMO Linear Time Invariant Systems</a:t>
            </a:r>
          </a:p>
        </p:txBody>
      </p:sp>
      <p:sp>
        <p:nvSpPr>
          <p:cNvPr id="81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409700"/>
            <a:ext cx="8458200" cy="2552700"/>
          </a:xfrm>
        </p:spPr>
        <p:txBody>
          <a:bodyPr/>
          <a:lstStyle/>
          <a:p>
            <a:pPr marL="533400" indent="-533400">
              <a:buFontTx/>
              <a:buNone/>
            </a:pPr>
            <a:r>
              <a:rPr lang="en-US" dirty="0">
                <a:latin typeface="Arial" charset="0"/>
              </a:rPr>
              <a:t>Let                              with</a:t>
            </a:r>
          </a:p>
          <a:p>
            <a:pPr marL="533400" indent="-533400">
              <a:buFontTx/>
              <a:buNone/>
            </a:pPr>
            <a:endParaRPr lang="en-US" dirty="0">
              <a:latin typeface="Arial" charset="0"/>
            </a:endParaRPr>
          </a:p>
          <a:p>
            <a:pPr marL="533400" indent="-533400">
              <a:buFontTx/>
              <a:buNone/>
            </a:pPr>
            <a:endParaRPr lang="en-US" dirty="0">
              <a:latin typeface="Arial" charset="0"/>
            </a:endParaRPr>
          </a:p>
          <a:p>
            <a:pPr marL="0" indent="0">
              <a:buFontTx/>
              <a:buNone/>
            </a:pPr>
            <a:r>
              <a:rPr lang="en-US" dirty="0">
                <a:latin typeface="Arial" charset="0"/>
              </a:rPr>
              <a:t>be the pulse response of </a:t>
            </a:r>
            <a:r>
              <a:rPr lang="en-US" dirty="0" smtClean="0">
                <a:latin typeface="Arial" charset="0"/>
              </a:rPr>
              <a:t>an </a:t>
            </a:r>
            <a:r>
              <a:rPr lang="en-US" dirty="0" smtClean="0">
                <a:solidFill>
                  <a:srgbClr val="FF0000"/>
                </a:solidFill>
                <a:latin typeface="Arial" charset="0"/>
              </a:rPr>
              <a:t>asymptotically stable</a:t>
            </a:r>
            <a:r>
              <a:rPr lang="en-US" dirty="0" smtClean="0">
                <a:latin typeface="Arial" charset="0"/>
              </a:rPr>
              <a:t> MIMO LTI system</a:t>
            </a:r>
            <a:endParaRPr lang="en-US" i="1" dirty="0">
              <a:latin typeface="Arial" charset="0"/>
            </a:endParaRPr>
          </a:p>
          <a:p>
            <a:pPr marL="533400" indent="-533400">
              <a:buFontTx/>
              <a:buNone/>
            </a:pPr>
            <a:endParaRPr lang="en-US" sz="3200" dirty="0"/>
          </a:p>
        </p:txBody>
      </p:sp>
      <p:pic>
        <p:nvPicPr>
          <p:cNvPr id="10" name="Picture 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276157" y="1447800"/>
            <a:ext cx="2248285" cy="457201"/>
          </a:xfrm>
          <a:prstGeom prst="rect">
            <a:avLst/>
          </a:prstGeom>
          <a:noFill/>
          <a:ln/>
          <a:effectLst/>
        </p:spPr>
      </p:pic>
      <p:pic>
        <p:nvPicPr>
          <p:cNvPr id="11" name="Picture 1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4914707" y="1447800"/>
            <a:ext cx="2362585" cy="400051"/>
          </a:xfrm>
          <a:prstGeom prst="rect">
            <a:avLst/>
          </a:prstGeom>
          <a:noFill/>
          <a:ln/>
          <a:effectLst/>
        </p:spPr>
      </p:pic>
      <p:pic>
        <p:nvPicPr>
          <p:cNvPr id="16" name="Picture 15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353406" y="5105400"/>
            <a:ext cx="6282708" cy="1040757"/>
          </a:xfrm>
          <a:prstGeom prst="rect">
            <a:avLst/>
          </a:prstGeom>
          <a:noFill/>
          <a:ln/>
          <a:effectLst/>
        </p:spPr>
      </p:pic>
      <p:sp>
        <p:nvSpPr>
          <p:cNvPr id="819213" name="Rectangle 13"/>
          <p:cNvSpPr>
            <a:spLocks noChangeArrowheads="1"/>
          </p:cNvSpPr>
          <p:nvPr/>
        </p:nvSpPr>
        <p:spPr bwMode="auto">
          <a:xfrm>
            <a:off x="457200" y="4495800"/>
            <a:ext cx="28575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800" i="0" dirty="0">
                <a:latin typeface="Arial" charset="0"/>
              </a:rPr>
              <a:t>Transfer function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7261014-F125-4404-B338-F8D5E41BA7D2}" type="slidenum">
              <a:rPr lang="en-US"/>
              <a:pPr/>
              <a:t>3</a:t>
            </a:fld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Random vector sequences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7772400" cy="2667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>
                <a:latin typeface="Arial" pitchFamily="34" charset="0"/>
              </a:rPr>
              <a:t>A two-sided random vector sequence is a collection of random vectors </a:t>
            </a:r>
          </a:p>
          <a:p>
            <a:pPr eaLnBrk="1" hangingPunct="1">
              <a:buFontTx/>
              <a:buNone/>
            </a:pPr>
            <a:endParaRPr lang="en-US" sz="3200" dirty="0" smtClean="0"/>
          </a:p>
        </p:txBody>
      </p:sp>
      <p:pic>
        <p:nvPicPr>
          <p:cNvPr id="17" name="Picture 1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6324600" y="5943600"/>
            <a:ext cx="1714503" cy="380621"/>
          </a:xfrm>
          <a:prstGeom prst="rect">
            <a:avLst/>
          </a:prstGeom>
          <a:noFill/>
          <a:ln/>
          <a:effectLst/>
        </p:spPr>
      </p:pic>
      <p:sp>
        <p:nvSpPr>
          <p:cNvPr id="770059" name="Rectangle 11"/>
          <p:cNvSpPr>
            <a:spLocks noChangeArrowheads="1"/>
          </p:cNvSpPr>
          <p:nvPr/>
        </p:nvSpPr>
        <p:spPr bwMode="auto">
          <a:xfrm>
            <a:off x="609600" y="5943600"/>
            <a:ext cx="5576888" cy="4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i="0">
                <a:latin typeface="Arial" pitchFamily="34" charset="0"/>
              </a:rPr>
              <a:t>defined over the same probability space</a:t>
            </a:r>
          </a:p>
        </p:txBody>
      </p:sp>
      <p:pic>
        <p:nvPicPr>
          <p:cNvPr id="770062" name="Picture 1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85800" y="2514600"/>
            <a:ext cx="1981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0064" name="Picture 1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971800" y="2514600"/>
            <a:ext cx="1371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0066" name="Picture 18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733925" y="2514600"/>
            <a:ext cx="10477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0068" name="Picture 20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096000" y="2514600"/>
            <a:ext cx="10477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0070" name="Picture 22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2362200" y="3581400"/>
            <a:ext cx="10477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0072" name="Picture 24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3733800" y="3581400"/>
            <a:ext cx="10477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0074" name="Picture 26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5257800" y="3581400"/>
            <a:ext cx="8001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0075" name="Rectangle 27"/>
          <p:cNvSpPr>
            <a:spLocks noChangeArrowheads="1"/>
          </p:cNvSpPr>
          <p:nvPr/>
        </p:nvSpPr>
        <p:spPr bwMode="auto">
          <a:xfrm>
            <a:off x="609600" y="5181600"/>
            <a:ext cx="7162538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i="0" dirty="0">
                <a:latin typeface="Arial" pitchFamily="34" charset="0"/>
              </a:rPr>
              <a:t>each                                    is itself a random </a:t>
            </a:r>
            <a:r>
              <a:rPr lang="en-US" i="0" dirty="0" smtClean="0">
                <a:latin typeface="Arial" pitchFamily="34" charset="0"/>
              </a:rPr>
              <a:t>vector</a:t>
            </a:r>
            <a:endParaRPr lang="en-US" i="0" dirty="0">
              <a:latin typeface="Arial" pitchFamily="34" charset="0"/>
            </a:endParaRPr>
          </a:p>
        </p:txBody>
      </p:sp>
      <p:pic>
        <p:nvPicPr>
          <p:cNvPr id="16" name="Picture 15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/>
          <a:stretch>
            <a:fillRect/>
          </a:stretch>
        </p:blipFill>
        <p:spPr bwMode="auto">
          <a:xfrm>
            <a:off x="1657538" y="5181600"/>
            <a:ext cx="1980823" cy="380620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0059" grpId="0"/>
      <p:bldP spid="77007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188A6-7799-4F5C-AA22-4D4B99F86E91}" type="slidenum">
              <a:rPr lang="en-US"/>
              <a:pPr/>
              <a:t>30</a:t>
            </a:fld>
            <a:endParaRPr lang="en-US"/>
          </a:p>
        </p:txBody>
      </p:sp>
      <p:sp>
        <p:nvSpPr>
          <p:cNvPr id="78848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/>
              <a:t>MIMO Linear Time Invariant Systems</a:t>
            </a:r>
          </a:p>
        </p:txBody>
      </p:sp>
      <p:sp>
        <p:nvSpPr>
          <p:cNvPr id="788484" name="Rectangle 4"/>
          <p:cNvSpPr>
            <a:spLocks noChangeArrowheads="1"/>
          </p:cNvSpPr>
          <p:nvPr/>
        </p:nvSpPr>
        <p:spPr bwMode="auto">
          <a:xfrm>
            <a:off x="304800" y="1066800"/>
            <a:ext cx="4935538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i="0" dirty="0">
                <a:latin typeface="Arial" charset="0"/>
              </a:rPr>
              <a:t>Let                              be WSS</a:t>
            </a:r>
          </a:p>
        </p:txBody>
      </p:sp>
      <p:pic>
        <p:nvPicPr>
          <p:cNvPr id="788486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95400" y="1143000"/>
            <a:ext cx="20193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964559" y="3124200"/>
            <a:ext cx="4951354" cy="1065316"/>
          </a:xfrm>
          <a:prstGeom prst="rect">
            <a:avLst/>
          </a:prstGeom>
          <a:noFill/>
          <a:ln/>
          <a:effectLst/>
        </p:spPr>
      </p:pic>
      <p:sp>
        <p:nvSpPr>
          <p:cNvPr id="788496" name="Rectangle 16"/>
          <p:cNvSpPr>
            <a:spLocks noChangeArrowheads="1"/>
          </p:cNvSpPr>
          <p:nvPr/>
        </p:nvSpPr>
        <p:spPr bwMode="auto">
          <a:xfrm>
            <a:off x="3351213" y="6075362"/>
            <a:ext cx="231826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i="0" dirty="0">
                <a:latin typeface="Arial" charset="0"/>
              </a:rPr>
              <a:t>is also </a:t>
            </a:r>
            <a:r>
              <a:rPr lang="en-US" sz="2800" i="0" dirty="0" smtClean="0">
                <a:latin typeface="Arial" charset="0"/>
              </a:rPr>
              <a:t>WSS  </a:t>
            </a:r>
            <a:endParaRPr lang="en-US" sz="2800" i="0" dirty="0">
              <a:latin typeface="Arial" charset="0"/>
            </a:endParaRPr>
          </a:p>
        </p:txBody>
      </p:sp>
      <p:pic>
        <p:nvPicPr>
          <p:cNvPr id="788497" name="Picture 17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14400" y="6151562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14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5984069" y="4627562"/>
            <a:ext cx="2509859" cy="424989"/>
          </a:xfrm>
          <a:prstGeom prst="rect">
            <a:avLst/>
          </a:prstGeom>
          <a:noFill/>
          <a:ln/>
          <a:effectLst/>
        </p:spPr>
      </p:pic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381000" y="2133600"/>
            <a:ext cx="6324167" cy="529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i="0" dirty="0" smtClean="0">
                <a:latin typeface="Arial" charset="0"/>
              </a:rPr>
              <a:t>The forced response (zero initial state)</a:t>
            </a:r>
            <a:endParaRPr lang="en-US" sz="2800" i="0" dirty="0"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85800" y="5943600"/>
            <a:ext cx="4876800" cy="7620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496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87FEA-0BEE-44EA-952D-C4215C2BDBBC}" type="slidenum">
              <a:rPr lang="en-US"/>
              <a:pPr/>
              <a:t>31</a:t>
            </a:fld>
            <a:endParaRPr lang="en-US"/>
          </a:p>
        </p:txBody>
      </p:sp>
      <p:sp>
        <p:nvSpPr>
          <p:cNvPr id="83661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/>
              <a:t>MIMO Linear Time Invariant Systems</a:t>
            </a:r>
          </a:p>
        </p:txBody>
      </p:sp>
      <p:sp>
        <p:nvSpPr>
          <p:cNvPr id="836611" name="Rectangle 3"/>
          <p:cNvSpPr>
            <a:spLocks noChangeArrowheads="1"/>
          </p:cNvSpPr>
          <p:nvPr/>
        </p:nvSpPr>
        <p:spPr bwMode="auto">
          <a:xfrm>
            <a:off x="304800" y="1066800"/>
            <a:ext cx="4935538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i="0">
                <a:latin typeface="Arial" charset="0"/>
              </a:rPr>
              <a:t>Let                              be WSS</a:t>
            </a:r>
          </a:p>
        </p:txBody>
      </p:sp>
      <p:pic>
        <p:nvPicPr>
          <p:cNvPr id="836612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295400" y="1219200"/>
            <a:ext cx="20193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1888369" y="2382838"/>
            <a:ext cx="4951337" cy="1065312"/>
          </a:xfrm>
          <a:prstGeom prst="rect">
            <a:avLst/>
          </a:prstGeom>
          <a:noFill/>
          <a:ln/>
          <a:effectLst/>
        </p:spPr>
      </p:pic>
      <p:pic>
        <p:nvPicPr>
          <p:cNvPr id="836617" name="Picture 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895475" y="4826000"/>
            <a:ext cx="857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36618" name="Picture 10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565775" y="4800600"/>
            <a:ext cx="857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9" name="Group 18"/>
          <p:cNvGrpSpPr/>
          <p:nvPr/>
        </p:nvGrpSpPr>
        <p:grpSpPr>
          <a:xfrm>
            <a:off x="2514600" y="5105400"/>
            <a:ext cx="4267200" cy="1066800"/>
            <a:chOff x="2514600" y="5105400"/>
            <a:chExt cx="4267200" cy="1066800"/>
          </a:xfrm>
        </p:grpSpPr>
        <p:pic>
          <p:nvPicPr>
            <p:cNvPr id="18" name="Picture 17" descr="TP_tmp.emf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 cstate="print"/>
            <a:stretch>
              <a:fillRect/>
            </a:stretch>
          </p:blipFill>
          <p:spPr bwMode="auto">
            <a:xfrm>
              <a:off x="4296074" y="5410200"/>
              <a:ext cx="763683" cy="471919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15" name="Rectangle 14"/>
            <p:cNvSpPr/>
            <p:nvPr/>
          </p:nvSpPr>
          <p:spPr bwMode="auto">
            <a:xfrm>
              <a:off x="4038600" y="5105400"/>
              <a:ext cx="1219200" cy="1066800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 bwMode="auto">
            <a:xfrm>
              <a:off x="2514600" y="5638800"/>
              <a:ext cx="1524000" cy="15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>
              <a:off x="5257800" y="5638800"/>
              <a:ext cx="1524000" cy="15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ABD13-BFB7-49CE-919E-1C08BD936FD0}" type="slidenum">
              <a:rPr lang="en-US"/>
              <a:pPr/>
              <a:t>32</a:t>
            </a:fld>
            <a:endParaRPr lang="en-US"/>
          </a:p>
        </p:txBody>
      </p:sp>
      <p:sp>
        <p:nvSpPr>
          <p:cNvPr id="79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/>
              <a:t>MIMO Linear Time Invariant Systems</a:t>
            </a:r>
          </a:p>
        </p:txBody>
      </p:sp>
      <p:sp>
        <p:nvSpPr>
          <p:cNvPr id="790531" name="Rectangle 3"/>
          <p:cNvSpPr>
            <a:spLocks noChangeArrowheads="1"/>
          </p:cNvSpPr>
          <p:nvPr/>
        </p:nvSpPr>
        <p:spPr bwMode="auto">
          <a:xfrm>
            <a:off x="533400" y="1057275"/>
            <a:ext cx="2657475" cy="150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i="0">
                <a:latin typeface="Arial" charset="0"/>
              </a:rPr>
              <a:t>We will assume</a:t>
            </a:r>
          </a:p>
          <a:p>
            <a:pPr>
              <a:lnSpc>
                <a:spcPct val="110000"/>
              </a:lnSpc>
            </a:pPr>
            <a:endParaRPr lang="en-US" sz="2800" i="0">
              <a:latin typeface="Arial" charset="0"/>
            </a:endParaRPr>
          </a:p>
          <a:p>
            <a:pPr>
              <a:lnSpc>
                <a:spcPct val="110000"/>
              </a:lnSpc>
            </a:pPr>
            <a:endParaRPr lang="en-US" sz="2800" i="0">
              <a:latin typeface="Arial" charset="0"/>
            </a:endParaRPr>
          </a:p>
        </p:txBody>
      </p:sp>
      <p:sp>
        <p:nvSpPr>
          <p:cNvPr id="790532" name="Rectangle 4"/>
          <p:cNvSpPr>
            <a:spLocks noChangeArrowheads="1"/>
          </p:cNvSpPr>
          <p:nvPr/>
        </p:nvSpPr>
        <p:spPr bwMode="auto">
          <a:xfrm>
            <a:off x="3657600" y="2133600"/>
            <a:ext cx="29146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i="0">
                <a:latin typeface="Arial" charset="0"/>
              </a:rPr>
              <a:t>is zero mean, I.e.</a:t>
            </a:r>
            <a:endParaRPr lang="en-US" sz="2800">
              <a:latin typeface="Century Schoolbook" pitchFamily="18" charset="0"/>
            </a:endParaRPr>
          </a:p>
        </p:txBody>
      </p:sp>
      <p:pic>
        <p:nvPicPr>
          <p:cNvPr id="790533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600" y="2209800"/>
            <a:ext cx="23622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90534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62200" y="3581400"/>
            <a:ext cx="3683000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90535" name="Rectangle 7"/>
          <p:cNvSpPr>
            <a:spLocks noChangeArrowheads="1"/>
          </p:cNvSpPr>
          <p:nvPr/>
        </p:nvSpPr>
        <p:spPr bwMode="auto">
          <a:xfrm>
            <a:off x="381000" y="4876800"/>
            <a:ext cx="838242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i="0" dirty="0">
                <a:latin typeface="Arial" charset="0"/>
              </a:rPr>
              <a:t>Thus, </a:t>
            </a:r>
            <a:r>
              <a:rPr lang="en-US" sz="2800" i="0" dirty="0" smtClean="0">
                <a:latin typeface="Arial" charset="0"/>
              </a:rPr>
              <a:t>the forced response </a:t>
            </a:r>
            <a:r>
              <a:rPr lang="en-US" sz="2800" i="0" dirty="0">
                <a:latin typeface="Arial" charset="0"/>
              </a:rPr>
              <a:t>output is also zero mean</a:t>
            </a:r>
          </a:p>
        </p:txBody>
      </p:sp>
      <p:pic>
        <p:nvPicPr>
          <p:cNvPr id="790536" name="Picture 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90800" y="5867400"/>
            <a:ext cx="3721100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053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AF358-2837-440C-975E-258222BE35C8}" type="slidenum">
              <a:rPr lang="en-US"/>
              <a:pPr/>
              <a:t>33</a:t>
            </a:fld>
            <a:endParaRPr lang="en-US"/>
          </a:p>
        </p:txBody>
      </p:sp>
      <p:sp>
        <p:nvSpPr>
          <p:cNvPr id="7915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/>
              <a:t>MIMO Linear Time Invariant Systems</a:t>
            </a:r>
          </a:p>
        </p:txBody>
      </p:sp>
      <p:sp>
        <p:nvSpPr>
          <p:cNvPr id="791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752600"/>
            <a:ext cx="8534400" cy="4572000"/>
          </a:xfrm>
        </p:spPr>
        <p:txBody>
          <a:bodyPr/>
          <a:lstStyle/>
          <a:p>
            <a:pPr marL="533400" indent="-533400">
              <a:buFontTx/>
              <a:buNone/>
            </a:pPr>
            <a:r>
              <a:rPr lang="en-US">
                <a:latin typeface="Arial" charset="0"/>
              </a:rPr>
              <a:t>If</a:t>
            </a:r>
            <a:endParaRPr lang="en-US" i="1">
              <a:latin typeface="Century Schoolbook" pitchFamily="18" charset="0"/>
            </a:endParaRPr>
          </a:p>
          <a:p>
            <a:pPr marL="533400" indent="-533400">
              <a:buFontTx/>
              <a:buNone/>
            </a:pPr>
            <a:endParaRPr lang="en-US" i="1">
              <a:latin typeface="Arial" charset="0"/>
            </a:endParaRPr>
          </a:p>
          <a:p>
            <a:pPr marL="533400" indent="-533400">
              <a:buFontTx/>
              <a:buNone/>
            </a:pPr>
            <a:endParaRPr lang="en-US" sz="3200"/>
          </a:p>
        </p:txBody>
      </p:sp>
      <p:sp>
        <p:nvSpPr>
          <p:cNvPr id="791556" name="Rectangle 4"/>
          <p:cNvSpPr>
            <a:spLocks noChangeArrowheads="1"/>
          </p:cNvSpPr>
          <p:nvPr/>
        </p:nvSpPr>
        <p:spPr bwMode="auto">
          <a:xfrm>
            <a:off x="533400" y="1057275"/>
            <a:ext cx="5132388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i="0">
                <a:latin typeface="Arial" charset="0"/>
              </a:rPr>
              <a:t>Let                             be    WSS</a:t>
            </a:r>
          </a:p>
        </p:txBody>
      </p:sp>
      <p:sp>
        <p:nvSpPr>
          <p:cNvPr id="791557" name="Rectangle 5"/>
          <p:cNvSpPr>
            <a:spLocks noChangeArrowheads="1"/>
          </p:cNvSpPr>
          <p:nvPr/>
        </p:nvSpPr>
        <p:spPr bwMode="auto">
          <a:xfrm>
            <a:off x="381000" y="3886200"/>
            <a:ext cx="10953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i="0">
                <a:latin typeface="Arial" charset="0"/>
              </a:rPr>
              <a:t>Then:</a:t>
            </a:r>
            <a:endParaRPr lang="en-US" sz="2800">
              <a:latin typeface="Century Schoolbook" pitchFamily="18" charset="0"/>
            </a:endParaRPr>
          </a:p>
        </p:txBody>
      </p:sp>
      <p:pic>
        <p:nvPicPr>
          <p:cNvPr id="791558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371600" y="1143000"/>
            <a:ext cx="23622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91559" name="Picture 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276475" y="2159000"/>
            <a:ext cx="857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91560" name="Picture 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946775" y="2133600"/>
            <a:ext cx="857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91561" name="Picture 9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057400" y="4724400"/>
            <a:ext cx="12430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91562" name="Picture 10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181600" y="4572000"/>
            <a:ext cx="12430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16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/>
          <a:stretch>
            <a:fillRect/>
          </a:stretch>
        </p:blipFill>
        <p:spPr bwMode="auto">
          <a:xfrm>
            <a:off x="6629400" y="4572000"/>
            <a:ext cx="2395655" cy="355600"/>
          </a:xfrm>
          <a:prstGeom prst="rect">
            <a:avLst/>
          </a:prstGeom>
          <a:noFill/>
          <a:ln/>
          <a:effectLst/>
        </p:spPr>
      </p:pic>
      <p:grpSp>
        <p:nvGrpSpPr>
          <p:cNvPr id="15" name="Group 14"/>
          <p:cNvGrpSpPr/>
          <p:nvPr/>
        </p:nvGrpSpPr>
        <p:grpSpPr>
          <a:xfrm>
            <a:off x="2514600" y="2362200"/>
            <a:ext cx="4267200" cy="1066800"/>
            <a:chOff x="2514600" y="5105400"/>
            <a:chExt cx="4267200" cy="1066800"/>
          </a:xfrm>
        </p:grpSpPr>
        <p:pic>
          <p:nvPicPr>
            <p:cNvPr id="16" name="Picture 15" descr="TP_tmp.emf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 cstate="print"/>
            <a:stretch>
              <a:fillRect/>
            </a:stretch>
          </p:blipFill>
          <p:spPr bwMode="auto">
            <a:xfrm>
              <a:off x="4296074" y="5410200"/>
              <a:ext cx="763683" cy="471919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18" name="Rectangle 17"/>
            <p:cNvSpPr/>
            <p:nvPr/>
          </p:nvSpPr>
          <p:spPr bwMode="auto">
            <a:xfrm>
              <a:off x="4038600" y="5105400"/>
              <a:ext cx="1219200" cy="1066800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 bwMode="auto">
            <a:xfrm>
              <a:off x="2514600" y="5638800"/>
              <a:ext cx="1524000" cy="15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0" name="Straight Arrow Connector 19"/>
            <p:cNvCxnSpPr/>
            <p:nvPr/>
          </p:nvCxnSpPr>
          <p:spPr bwMode="auto">
            <a:xfrm>
              <a:off x="5257800" y="5638800"/>
              <a:ext cx="1524000" cy="15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7" name="Group 26"/>
          <p:cNvGrpSpPr/>
          <p:nvPr/>
        </p:nvGrpSpPr>
        <p:grpSpPr>
          <a:xfrm>
            <a:off x="2514600" y="5105400"/>
            <a:ext cx="4267200" cy="1066800"/>
            <a:chOff x="2514600" y="5105400"/>
            <a:chExt cx="4267200" cy="1066800"/>
          </a:xfrm>
        </p:grpSpPr>
        <p:pic>
          <p:nvPicPr>
            <p:cNvPr id="26" name="Picture 25" descr="TP_tmp.emf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 cstate="print"/>
            <a:stretch>
              <a:fillRect/>
            </a:stretch>
          </p:blipFill>
          <p:spPr bwMode="auto">
            <a:xfrm>
              <a:off x="4350300" y="5410200"/>
              <a:ext cx="655229" cy="472383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23" name="Rectangle 22"/>
            <p:cNvSpPr/>
            <p:nvPr/>
          </p:nvSpPr>
          <p:spPr bwMode="auto">
            <a:xfrm>
              <a:off x="4038600" y="5105400"/>
              <a:ext cx="1219200" cy="1066800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 bwMode="auto">
            <a:xfrm>
              <a:off x="2514600" y="5638800"/>
              <a:ext cx="1524000" cy="15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Straight Arrow Connector 24"/>
            <p:cNvCxnSpPr/>
            <p:nvPr/>
          </p:nvCxnSpPr>
          <p:spPr bwMode="auto">
            <a:xfrm>
              <a:off x="5257800" y="5638800"/>
              <a:ext cx="1524000" cy="15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155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D0EED-256A-4D31-8765-CAB2ADB730DA}" type="slidenum">
              <a:rPr lang="en-US"/>
              <a:pPr/>
              <a:t>34</a:t>
            </a:fld>
            <a:endParaRPr lang="en-US"/>
          </a:p>
        </p:txBody>
      </p:sp>
      <p:sp>
        <p:nvSpPr>
          <p:cNvPr id="79462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/>
              <a:t>MIMO Linear Time Invariant Systems</a:t>
            </a:r>
          </a:p>
        </p:txBody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2209800"/>
            <a:ext cx="8534400" cy="4419600"/>
          </a:xfrm>
        </p:spPr>
        <p:txBody>
          <a:bodyPr/>
          <a:lstStyle/>
          <a:p>
            <a:pPr marL="533400" indent="-533400">
              <a:buFontTx/>
              <a:buNone/>
            </a:pPr>
            <a:r>
              <a:rPr lang="en-US" b="1" dirty="0">
                <a:latin typeface="Arial" charset="0"/>
              </a:rPr>
              <a:t>Proof:</a:t>
            </a:r>
            <a:endParaRPr lang="en-US" b="1" i="1" dirty="0">
              <a:latin typeface="Century Schoolbook" pitchFamily="18" charset="0"/>
            </a:endParaRPr>
          </a:p>
          <a:p>
            <a:pPr marL="533400" indent="-533400">
              <a:buFontTx/>
              <a:buNone/>
            </a:pPr>
            <a:endParaRPr lang="en-US" i="1" dirty="0">
              <a:latin typeface="Arial" charset="0"/>
            </a:endParaRPr>
          </a:p>
          <a:p>
            <a:pPr marL="533400" indent="-533400">
              <a:buFontTx/>
              <a:buNone/>
            </a:pPr>
            <a:endParaRPr lang="en-US" sz="3200" dirty="0"/>
          </a:p>
        </p:txBody>
      </p:sp>
      <p:sp>
        <p:nvSpPr>
          <p:cNvPr id="794628" name="Rectangle 4"/>
          <p:cNvSpPr>
            <a:spLocks noChangeArrowheads="1"/>
          </p:cNvSpPr>
          <p:nvPr/>
        </p:nvSpPr>
        <p:spPr bwMode="auto">
          <a:xfrm>
            <a:off x="457200" y="2971800"/>
            <a:ext cx="10953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i="0">
                <a:latin typeface="Arial" charset="0"/>
              </a:rPr>
              <a:t>Then:</a:t>
            </a:r>
          </a:p>
        </p:txBody>
      </p:sp>
      <p:sp>
        <p:nvSpPr>
          <p:cNvPr id="794629" name="Rectangle 5"/>
          <p:cNvSpPr>
            <a:spLocks noChangeArrowheads="1"/>
          </p:cNvSpPr>
          <p:nvPr/>
        </p:nvSpPr>
        <p:spPr bwMode="auto">
          <a:xfrm>
            <a:off x="1524000" y="838200"/>
            <a:ext cx="6477000" cy="12192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794630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086600" y="2438400"/>
            <a:ext cx="1498600" cy="382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1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2437058" y="2206625"/>
            <a:ext cx="3890469" cy="837060"/>
          </a:xfrm>
          <a:prstGeom prst="rect">
            <a:avLst/>
          </a:prstGeom>
          <a:noFill/>
          <a:ln/>
          <a:effectLst/>
        </p:spPr>
      </p:pic>
      <p:pic>
        <p:nvPicPr>
          <p:cNvPr id="18" name="Picture 17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1960191" y="911225"/>
            <a:ext cx="5696688" cy="1068129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926414" y="3403600"/>
            <a:ext cx="6426234" cy="3299911"/>
          </a:xfrm>
          <a:prstGeom prst="rect">
            <a:avLst/>
          </a:prstGeom>
          <a:noFill/>
          <a:ln/>
          <a:effectLst/>
        </p:spPr>
      </p:pic>
      <p:sp>
        <p:nvSpPr>
          <p:cNvPr id="12" name="Rectangle 11"/>
          <p:cNvSpPr/>
          <p:nvPr/>
        </p:nvSpPr>
        <p:spPr bwMode="auto">
          <a:xfrm>
            <a:off x="8610600" y="6324600"/>
            <a:ext cx="304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3D020-0123-4953-95A6-6EA0F407E5C0}" type="slidenum">
              <a:rPr lang="en-US"/>
              <a:pPr/>
              <a:t>35</a:t>
            </a:fld>
            <a:endParaRPr lang="en-US"/>
          </a:p>
        </p:txBody>
      </p:sp>
      <p:pic>
        <p:nvPicPr>
          <p:cNvPr id="792578" name="Picture 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386013" y="2209800"/>
            <a:ext cx="4370387" cy="119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92579" name="Rectangle 3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/>
              <a:t>MIMO Linear Time Invariant Systems</a:t>
            </a:r>
          </a:p>
        </p:txBody>
      </p:sp>
      <p:sp>
        <p:nvSpPr>
          <p:cNvPr id="79258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04800" y="1752600"/>
            <a:ext cx="8534400" cy="4572000"/>
          </a:xfrm>
        </p:spPr>
        <p:txBody>
          <a:bodyPr/>
          <a:lstStyle/>
          <a:p>
            <a:pPr marL="533400" indent="-533400">
              <a:buFontTx/>
              <a:buNone/>
            </a:pPr>
            <a:r>
              <a:rPr lang="en-US">
                <a:latin typeface="Arial" charset="0"/>
              </a:rPr>
              <a:t> </a:t>
            </a:r>
            <a:endParaRPr lang="en-US" i="1">
              <a:latin typeface="Century Schoolbook" pitchFamily="18" charset="0"/>
            </a:endParaRPr>
          </a:p>
          <a:p>
            <a:pPr marL="533400" indent="-533400">
              <a:buFontTx/>
              <a:buNone/>
            </a:pPr>
            <a:endParaRPr lang="en-US" i="1">
              <a:latin typeface="Arial" charset="0"/>
            </a:endParaRPr>
          </a:p>
          <a:p>
            <a:pPr marL="533400" indent="-533400">
              <a:buFontTx/>
              <a:buNone/>
            </a:pPr>
            <a:endParaRPr lang="en-US" sz="3200"/>
          </a:p>
        </p:txBody>
      </p:sp>
      <p:pic>
        <p:nvPicPr>
          <p:cNvPr id="25" name="Picture 24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/>
          <a:stretch>
            <a:fillRect/>
          </a:stretch>
        </p:blipFill>
        <p:spPr bwMode="auto">
          <a:xfrm>
            <a:off x="457200" y="5486400"/>
            <a:ext cx="3201431" cy="400540"/>
          </a:xfrm>
          <a:prstGeom prst="rect">
            <a:avLst/>
          </a:prstGeom>
          <a:noFill/>
          <a:ln/>
          <a:effectLst/>
        </p:spPr>
      </p:pic>
      <p:pic>
        <p:nvPicPr>
          <p:cNvPr id="22" name="Picture 2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/>
          <a:stretch>
            <a:fillRect/>
          </a:stretch>
        </p:blipFill>
        <p:spPr bwMode="auto">
          <a:xfrm>
            <a:off x="2283510" y="3733760"/>
            <a:ext cx="1421030" cy="453546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/>
          <a:stretch>
            <a:fillRect/>
          </a:stretch>
        </p:blipFill>
        <p:spPr bwMode="auto">
          <a:xfrm>
            <a:off x="471644" y="6096000"/>
            <a:ext cx="3342961" cy="481695"/>
          </a:xfrm>
          <a:prstGeom prst="rect">
            <a:avLst/>
          </a:prstGeom>
          <a:noFill/>
          <a:ln/>
          <a:effectLst/>
        </p:spPr>
      </p:pic>
      <p:pic>
        <p:nvPicPr>
          <p:cNvPr id="26" name="Picture 25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/>
          <a:stretch>
            <a:fillRect/>
          </a:stretch>
        </p:blipFill>
        <p:spPr bwMode="auto">
          <a:xfrm>
            <a:off x="5257800" y="5486400"/>
            <a:ext cx="3199773" cy="400332"/>
          </a:xfrm>
          <a:prstGeom prst="rect">
            <a:avLst/>
          </a:prstGeom>
          <a:noFill/>
          <a:ln/>
          <a:effectLst/>
        </p:spPr>
      </p:pic>
      <p:pic>
        <p:nvPicPr>
          <p:cNvPr id="23" name="Picture 2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/>
          <a:stretch>
            <a:fillRect/>
          </a:stretch>
        </p:blipFill>
        <p:spPr bwMode="auto">
          <a:xfrm>
            <a:off x="5550379" y="3809960"/>
            <a:ext cx="1440492" cy="453335"/>
          </a:xfrm>
          <a:prstGeom prst="rect">
            <a:avLst/>
          </a:prstGeom>
          <a:noFill/>
          <a:ln/>
          <a:effectLst/>
        </p:spPr>
      </p:pic>
      <p:pic>
        <p:nvPicPr>
          <p:cNvPr id="27" name="Picture 26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/>
          <a:stretch>
            <a:fillRect/>
          </a:stretch>
        </p:blipFill>
        <p:spPr bwMode="auto">
          <a:xfrm>
            <a:off x="5269067" y="6099175"/>
            <a:ext cx="3357252" cy="481735"/>
          </a:xfrm>
          <a:prstGeom prst="rect">
            <a:avLst/>
          </a:prstGeom>
          <a:noFill/>
          <a:ln/>
          <a:effectLst/>
        </p:spPr>
      </p:pic>
      <p:grpSp>
        <p:nvGrpSpPr>
          <p:cNvPr id="30" name="Group 29"/>
          <p:cNvGrpSpPr/>
          <p:nvPr/>
        </p:nvGrpSpPr>
        <p:grpSpPr bwMode="auto">
          <a:xfrm>
            <a:off x="2514600" y="3960772"/>
            <a:ext cx="4267200" cy="1066800"/>
            <a:chOff x="2514600" y="3960773"/>
            <a:chExt cx="4267200" cy="1066800"/>
          </a:xfrm>
        </p:grpSpPr>
        <p:pic>
          <p:nvPicPr>
            <p:cNvPr id="28" name="Picture 27" descr="TP_tmp.emf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0" cstate="print"/>
            <a:stretch>
              <a:fillRect/>
            </a:stretch>
          </p:blipFill>
          <p:spPr bwMode="auto">
            <a:xfrm>
              <a:off x="4151491" y="4265572"/>
              <a:ext cx="1052848" cy="435961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14" name="Rectangle 13"/>
            <p:cNvSpPr/>
            <p:nvPr/>
          </p:nvSpPr>
          <p:spPr bwMode="auto">
            <a:xfrm>
              <a:off x="4038600" y="3960773"/>
              <a:ext cx="1219200" cy="1066800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>
              <a:off x="2514600" y="4494173"/>
              <a:ext cx="1524000" cy="15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/>
            <p:nvPr/>
          </p:nvCxnSpPr>
          <p:spPr bwMode="auto">
            <a:xfrm>
              <a:off x="5257800" y="4494173"/>
              <a:ext cx="1524000" cy="15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33" name="Picture 32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2133600" y="2057361"/>
            <a:ext cx="1257584" cy="476739"/>
          </a:xfrm>
          <a:prstGeom prst="rect">
            <a:avLst/>
          </a:prstGeom>
          <a:noFill/>
          <a:ln/>
          <a:effectLst/>
        </p:spPr>
      </p:pic>
      <p:pic>
        <p:nvPicPr>
          <p:cNvPr id="34" name="Picture 33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/>
          <a:stretch>
            <a:fillRect/>
          </a:stretch>
        </p:blipFill>
        <p:spPr bwMode="auto">
          <a:xfrm>
            <a:off x="5791200" y="2057400"/>
            <a:ext cx="1256934" cy="476493"/>
          </a:xfrm>
          <a:prstGeom prst="rect">
            <a:avLst/>
          </a:prstGeom>
          <a:noFill/>
          <a:ln/>
          <a:effectLst/>
        </p:spPr>
      </p:pic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533400" y="1057275"/>
            <a:ext cx="4837113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i="0">
                <a:latin typeface="Arial" charset="0"/>
              </a:rPr>
              <a:t>Let                             be WSS</a:t>
            </a:r>
          </a:p>
        </p:txBody>
      </p:sp>
      <p:pic>
        <p:nvPicPr>
          <p:cNvPr id="21" name="Picture 6" descr="txp_fi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1371600" y="1066800"/>
            <a:ext cx="23622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63085-B2E0-4D64-98DC-B26391DB5751}" type="slidenum">
              <a:rPr lang="en-US"/>
              <a:pPr/>
              <a:t>36</a:t>
            </a:fld>
            <a:endParaRPr lang="en-US"/>
          </a:p>
        </p:txBody>
      </p:sp>
      <p:sp>
        <p:nvSpPr>
          <p:cNvPr id="7956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/>
              <a:t>MIMO Linear Time Invariant Systems</a:t>
            </a:r>
          </a:p>
        </p:txBody>
      </p:sp>
      <p:sp>
        <p:nvSpPr>
          <p:cNvPr id="795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752600"/>
            <a:ext cx="8534400" cy="4572000"/>
          </a:xfrm>
        </p:spPr>
        <p:txBody>
          <a:bodyPr/>
          <a:lstStyle/>
          <a:p>
            <a:pPr marL="533400" indent="-533400">
              <a:buFontTx/>
              <a:buNone/>
            </a:pPr>
            <a:r>
              <a:rPr lang="en-US">
                <a:latin typeface="Arial" charset="0"/>
              </a:rPr>
              <a:t>If</a:t>
            </a:r>
            <a:endParaRPr lang="en-US" i="1">
              <a:latin typeface="Century Schoolbook" pitchFamily="18" charset="0"/>
            </a:endParaRPr>
          </a:p>
          <a:p>
            <a:pPr marL="533400" indent="-533400">
              <a:buFontTx/>
              <a:buNone/>
            </a:pPr>
            <a:endParaRPr lang="en-US" i="1">
              <a:latin typeface="Arial" charset="0"/>
            </a:endParaRPr>
          </a:p>
          <a:p>
            <a:pPr marL="533400" indent="-533400">
              <a:buFontTx/>
              <a:buNone/>
            </a:pPr>
            <a:endParaRPr lang="en-US" sz="3200"/>
          </a:p>
        </p:txBody>
      </p:sp>
      <p:sp>
        <p:nvSpPr>
          <p:cNvPr id="795652" name="Rectangle 4"/>
          <p:cNvSpPr>
            <a:spLocks noChangeArrowheads="1"/>
          </p:cNvSpPr>
          <p:nvPr/>
        </p:nvSpPr>
        <p:spPr bwMode="auto">
          <a:xfrm>
            <a:off x="533400" y="1057275"/>
            <a:ext cx="4837113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i="0">
                <a:latin typeface="Arial" charset="0"/>
              </a:rPr>
              <a:t>Let                             be WSS</a:t>
            </a:r>
          </a:p>
        </p:txBody>
      </p:sp>
      <p:sp>
        <p:nvSpPr>
          <p:cNvPr id="795653" name="Rectangle 5"/>
          <p:cNvSpPr>
            <a:spLocks noChangeArrowheads="1"/>
          </p:cNvSpPr>
          <p:nvPr/>
        </p:nvSpPr>
        <p:spPr bwMode="auto">
          <a:xfrm>
            <a:off x="381000" y="4038600"/>
            <a:ext cx="10953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i="0">
                <a:latin typeface="Arial" charset="0"/>
              </a:rPr>
              <a:t>Then:</a:t>
            </a:r>
            <a:endParaRPr lang="en-US" sz="2800">
              <a:latin typeface="Century Schoolbook" pitchFamily="18" charset="0"/>
            </a:endParaRPr>
          </a:p>
        </p:txBody>
      </p:sp>
      <p:pic>
        <p:nvPicPr>
          <p:cNvPr id="795654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371600" y="1143000"/>
            <a:ext cx="23622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95655" name="Picture 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224088" y="2120900"/>
            <a:ext cx="857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95656" name="Picture 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894388" y="2095500"/>
            <a:ext cx="857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95659" name="Picture 11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629400" y="4724400"/>
            <a:ext cx="12430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95660" name="Picture 12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971800" y="4724400"/>
            <a:ext cx="12430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15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/>
          <a:stretch>
            <a:fillRect/>
          </a:stretch>
        </p:blipFill>
        <p:spPr bwMode="auto">
          <a:xfrm>
            <a:off x="304800" y="4800600"/>
            <a:ext cx="2407121" cy="355566"/>
          </a:xfrm>
          <a:prstGeom prst="rect">
            <a:avLst/>
          </a:prstGeom>
          <a:noFill/>
          <a:ln/>
          <a:effectLst/>
        </p:spPr>
      </p:pic>
      <p:grpSp>
        <p:nvGrpSpPr>
          <p:cNvPr id="15" name="Group 14"/>
          <p:cNvGrpSpPr/>
          <p:nvPr/>
        </p:nvGrpSpPr>
        <p:grpSpPr>
          <a:xfrm>
            <a:off x="2514600" y="2514600"/>
            <a:ext cx="4267200" cy="1066800"/>
            <a:chOff x="2514600" y="5105400"/>
            <a:chExt cx="4267200" cy="1066800"/>
          </a:xfrm>
        </p:grpSpPr>
        <p:pic>
          <p:nvPicPr>
            <p:cNvPr id="17" name="Picture 16" descr="TP_tmp.emf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 cstate="print"/>
            <a:stretch>
              <a:fillRect/>
            </a:stretch>
          </p:blipFill>
          <p:spPr bwMode="auto">
            <a:xfrm>
              <a:off x="4296074" y="5410200"/>
              <a:ext cx="763683" cy="471919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18" name="Rectangle 17"/>
            <p:cNvSpPr/>
            <p:nvPr/>
          </p:nvSpPr>
          <p:spPr bwMode="auto">
            <a:xfrm>
              <a:off x="4038600" y="5105400"/>
              <a:ext cx="1219200" cy="1066800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 bwMode="auto">
            <a:xfrm>
              <a:off x="2514600" y="5638800"/>
              <a:ext cx="1524000" cy="15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0" name="Straight Arrow Connector 19"/>
            <p:cNvCxnSpPr/>
            <p:nvPr/>
          </p:nvCxnSpPr>
          <p:spPr bwMode="auto">
            <a:xfrm>
              <a:off x="5257800" y="5638800"/>
              <a:ext cx="1524000" cy="15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1" name="Group 20"/>
          <p:cNvGrpSpPr/>
          <p:nvPr/>
        </p:nvGrpSpPr>
        <p:grpSpPr>
          <a:xfrm>
            <a:off x="3352800" y="5105400"/>
            <a:ext cx="4267200" cy="1066800"/>
            <a:chOff x="2514600" y="5105400"/>
            <a:chExt cx="4267200" cy="1066800"/>
          </a:xfrm>
        </p:grpSpPr>
        <p:pic>
          <p:nvPicPr>
            <p:cNvPr id="22" name="Picture 21" descr="TP_tmp.emf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 cstate="print"/>
            <a:stretch>
              <a:fillRect/>
            </a:stretch>
          </p:blipFill>
          <p:spPr bwMode="auto">
            <a:xfrm>
              <a:off x="4350300" y="5410200"/>
              <a:ext cx="655229" cy="472383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23" name="Rectangle 22"/>
            <p:cNvSpPr/>
            <p:nvPr/>
          </p:nvSpPr>
          <p:spPr bwMode="auto">
            <a:xfrm>
              <a:off x="4038600" y="5105400"/>
              <a:ext cx="1219200" cy="1066800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 bwMode="auto">
            <a:xfrm>
              <a:off x="2514600" y="5638800"/>
              <a:ext cx="1524000" cy="15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Straight Arrow Connector 24"/>
            <p:cNvCxnSpPr/>
            <p:nvPr/>
          </p:nvCxnSpPr>
          <p:spPr bwMode="auto">
            <a:xfrm>
              <a:off x="5257800" y="5638800"/>
              <a:ext cx="1524000" cy="15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565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D0EED-256A-4D31-8765-CAB2ADB730DA}" type="slidenum">
              <a:rPr lang="en-US"/>
              <a:pPr/>
              <a:t>37</a:t>
            </a:fld>
            <a:endParaRPr lang="en-US"/>
          </a:p>
        </p:txBody>
      </p:sp>
      <p:sp>
        <p:nvSpPr>
          <p:cNvPr id="79462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/>
              <a:t>MIMO Linear Time Invariant Systems</a:t>
            </a:r>
          </a:p>
        </p:txBody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752600"/>
            <a:ext cx="8534400" cy="4572000"/>
          </a:xfrm>
        </p:spPr>
        <p:txBody>
          <a:bodyPr/>
          <a:lstStyle/>
          <a:p>
            <a:pPr marL="533400" indent="-533400">
              <a:buFontTx/>
              <a:buNone/>
            </a:pPr>
            <a:r>
              <a:rPr lang="en-US" b="1">
                <a:latin typeface="Arial" charset="0"/>
              </a:rPr>
              <a:t>Proof:</a:t>
            </a:r>
            <a:endParaRPr lang="en-US" b="1" i="1">
              <a:latin typeface="Century Schoolbook" pitchFamily="18" charset="0"/>
            </a:endParaRPr>
          </a:p>
          <a:p>
            <a:pPr marL="533400" indent="-533400">
              <a:buFontTx/>
              <a:buNone/>
            </a:pPr>
            <a:endParaRPr lang="en-US" i="1">
              <a:latin typeface="Arial" charset="0"/>
            </a:endParaRPr>
          </a:p>
          <a:p>
            <a:pPr marL="533400" indent="-533400">
              <a:buFontTx/>
              <a:buNone/>
            </a:pPr>
            <a:endParaRPr lang="en-US" sz="3200"/>
          </a:p>
        </p:txBody>
      </p:sp>
      <p:sp>
        <p:nvSpPr>
          <p:cNvPr id="794628" name="Rectangle 4"/>
          <p:cNvSpPr>
            <a:spLocks noChangeArrowheads="1"/>
          </p:cNvSpPr>
          <p:nvPr/>
        </p:nvSpPr>
        <p:spPr bwMode="auto">
          <a:xfrm>
            <a:off x="457200" y="2971800"/>
            <a:ext cx="10953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i="0">
                <a:latin typeface="Arial" charset="0"/>
              </a:rPr>
              <a:t>Then:</a:t>
            </a:r>
          </a:p>
        </p:txBody>
      </p:sp>
      <p:sp>
        <p:nvSpPr>
          <p:cNvPr id="794629" name="Rectangle 5"/>
          <p:cNvSpPr>
            <a:spLocks noChangeArrowheads="1"/>
          </p:cNvSpPr>
          <p:nvPr/>
        </p:nvSpPr>
        <p:spPr bwMode="auto">
          <a:xfrm>
            <a:off x="1524000" y="838200"/>
            <a:ext cx="6477000" cy="12192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794630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086600" y="2438400"/>
            <a:ext cx="1498600" cy="382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16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2437058" y="2206625"/>
            <a:ext cx="3890469" cy="837060"/>
          </a:xfrm>
          <a:prstGeom prst="rect">
            <a:avLst/>
          </a:prstGeom>
          <a:noFill/>
          <a:ln/>
          <a:effectLst/>
        </p:spPr>
      </p:pic>
      <p:pic>
        <p:nvPicPr>
          <p:cNvPr id="16" name="Picture 15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1947289" y="911225"/>
            <a:ext cx="5722491" cy="1069180"/>
          </a:xfrm>
          <a:prstGeom prst="rect">
            <a:avLst/>
          </a:prstGeom>
          <a:noFill/>
          <a:ln/>
          <a:effectLst/>
        </p:spPr>
      </p:pic>
      <p:pic>
        <p:nvPicPr>
          <p:cNvPr id="18" name="Picture 17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908844" y="3403600"/>
            <a:ext cx="6461373" cy="3303159"/>
          </a:xfrm>
          <a:prstGeom prst="rect">
            <a:avLst/>
          </a:prstGeom>
          <a:noFill/>
          <a:ln/>
          <a:effectLst/>
        </p:spPr>
      </p:pic>
      <p:sp>
        <p:nvSpPr>
          <p:cNvPr id="14" name="Rectangle 13"/>
          <p:cNvSpPr/>
          <p:nvPr/>
        </p:nvSpPr>
        <p:spPr bwMode="auto">
          <a:xfrm>
            <a:off x="8610600" y="6324600"/>
            <a:ext cx="304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3D020-0123-4953-95A6-6EA0F407E5C0}" type="slidenum">
              <a:rPr lang="en-US"/>
              <a:pPr/>
              <a:t>38</a:t>
            </a:fld>
            <a:endParaRPr lang="en-US"/>
          </a:p>
        </p:txBody>
      </p:sp>
      <p:pic>
        <p:nvPicPr>
          <p:cNvPr id="792578" name="Picture 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386013" y="2209800"/>
            <a:ext cx="4370387" cy="119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92579" name="Rectangle 3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/>
              <a:t>MIMO Linear Time Invariant Systems</a:t>
            </a:r>
          </a:p>
        </p:txBody>
      </p:sp>
      <p:sp>
        <p:nvSpPr>
          <p:cNvPr id="79258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04800" y="1752600"/>
            <a:ext cx="8534400" cy="4572000"/>
          </a:xfrm>
        </p:spPr>
        <p:txBody>
          <a:bodyPr/>
          <a:lstStyle/>
          <a:p>
            <a:pPr marL="533400" indent="-533400">
              <a:buFontTx/>
              <a:buNone/>
            </a:pPr>
            <a:r>
              <a:rPr lang="en-US">
                <a:latin typeface="Arial" charset="0"/>
              </a:rPr>
              <a:t> </a:t>
            </a:r>
            <a:endParaRPr lang="en-US" i="1">
              <a:latin typeface="Century Schoolbook" pitchFamily="18" charset="0"/>
            </a:endParaRPr>
          </a:p>
          <a:p>
            <a:pPr marL="533400" indent="-533400">
              <a:buFontTx/>
              <a:buNone/>
            </a:pPr>
            <a:endParaRPr lang="en-US" i="1">
              <a:latin typeface="Arial" charset="0"/>
            </a:endParaRPr>
          </a:p>
          <a:p>
            <a:pPr marL="533400" indent="-533400">
              <a:buFontTx/>
              <a:buNone/>
            </a:pPr>
            <a:endParaRPr lang="en-US" sz="3200"/>
          </a:p>
        </p:txBody>
      </p:sp>
      <p:pic>
        <p:nvPicPr>
          <p:cNvPr id="29" name="Picture 2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/>
          <a:stretch>
            <a:fillRect/>
          </a:stretch>
        </p:blipFill>
        <p:spPr bwMode="auto">
          <a:xfrm>
            <a:off x="457356" y="5486400"/>
            <a:ext cx="3201117" cy="400500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/>
          <a:stretch>
            <a:fillRect/>
          </a:stretch>
        </p:blipFill>
        <p:spPr bwMode="auto">
          <a:xfrm>
            <a:off x="2273444" y="3733760"/>
            <a:ext cx="1441161" cy="453546"/>
          </a:xfrm>
          <a:prstGeom prst="rect">
            <a:avLst/>
          </a:prstGeom>
          <a:noFill/>
          <a:ln/>
          <a:effectLst/>
        </p:spPr>
      </p:pic>
      <p:pic>
        <p:nvPicPr>
          <p:cNvPr id="31" name="Picture 30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/>
          <a:stretch>
            <a:fillRect/>
          </a:stretch>
        </p:blipFill>
        <p:spPr bwMode="auto">
          <a:xfrm>
            <a:off x="464638" y="6096000"/>
            <a:ext cx="3356973" cy="481695"/>
          </a:xfrm>
          <a:prstGeom prst="rect">
            <a:avLst/>
          </a:prstGeom>
          <a:noFill/>
          <a:ln/>
          <a:effectLst/>
        </p:spPr>
      </p:pic>
      <p:pic>
        <p:nvPicPr>
          <p:cNvPr id="32" name="Picture 3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/>
          <a:stretch>
            <a:fillRect/>
          </a:stretch>
        </p:blipFill>
        <p:spPr bwMode="auto">
          <a:xfrm>
            <a:off x="5249797" y="5486400"/>
            <a:ext cx="3215778" cy="383974"/>
          </a:xfrm>
          <a:prstGeom prst="rect">
            <a:avLst/>
          </a:prstGeom>
          <a:noFill/>
          <a:ln/>
          <a:effectLst/>
        </p:spPr>
      </p:pic>
      <p:pic>
        <p:nvPicPr>
          <p:cNvPr id="27" name="Picture 26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/>
          <a:stretch>
            <a:fillRect/>
          </a:stretch>
        </p:blipFill>
        <p:spPr bwMode="auto">
          <a:xfrm>
            <a:off x="5550379" y="3809960"/>
            <a:ext cx="1440492" cy="434397"/>
          </a:xfrm>
          <a:prstGeom prst="rect">
            <a:avLst/>
          </a:prstGeom>
          <a:noFill/>
          <a:ln/>
          <a:effectLst/>
        </p:spPr>
      </p:pic>
      <p:pic>
        <p:nvPicPr>
          <p:cNvPr id="35" name="Picture 34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/>
          <a:stretch>
            <a:fillRect/>
          </a:stretch>
        </p:blipFill>
        <p:spPr bwMode="auto">
          <a:xfrm>
            <a:off x="5261622" y="6099175"/>
            <a:ext cx="3372143" cy="481735"/>
          </a:xfrm>
          <a:prstGeom prst="rect">
            <a:avLst/>
          </a:prstGeom>
          <a:noFill/>
          <a:ln/>
          <a:effectLst/>
        </p:spPr>
      </p:pic>
      <p:grpSp>
        <p:nvGrpSpPr>
          <p:cNvPr id="28" name="Group 27"/>
          <p:cNvGrpSpPr/>
          <p:nvPr/>
        </p:nvGrpSpPr>
        <p:grpSpPr bwMode="auto">
          <a:xfrm>
            <a:off x="2514600" y="3960772"/>
            <a:ext cx="4267200" cy="1066800"/>
            <a:chOff x="2514600" y="3960773"/>
            <a:chExt cx="4267200" cy="1066800"/>
          </a:xfrm>
        </p:grpSpPr>
        <p:pic>
          <p:nvPicPr>
            <p:cNvPr id="25" name="Picture 24" descr="TP_tmp.emf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0" cstate="print"/>
            <a:stretch>
              <a:fillRect/>
            </a:stretch>
          </p:blipFill>
          <p:spPr bwMode="auto">
            <a:xfrm>
              <a:off x="4151491" y="4265572"/>
              <a:ext cx="1052848" cy="435961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14" name="Rectangle 13"/>
            <p:cNvSpPr/>
            <p:nvPr/>
          </p:nvSpPr>
          <p:spPr bwMode="auto">
            <a:xfrm>
              <a:off x="4038600" y="3960773"/>
              <a:ext cx="1219200" cy="1066800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>
              <a:off x="2514600" y="4494173"/>
              <a:ext cx="1524000" cy="15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/>
            <p:nvPr/>
          </p:nvCxnSpPr>
          <p:spPr bwMode="auto">
            <a:xfrm>
              <a:off x="5257800" y="4494173"/>
              <a:ext cx="1524000" cy="15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22" name="Picture 21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2133598" y="2057361"/>
            <a:ext cx="1257587" cy="476740"/>
          </a:xfrm>
          <a:prstGeom prst="rect">
            <a:avLst/>
          </a:prstGeom>
          <a:noFill/>
          <a:ln/>
          <a:effectLst/>
        </p:spPr>
      </p:pic>
      <p:pic>
        <p:nvPicPr>
          <p:cNvPr id="23" name="Picture 22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/>
          <a:stretch>
            <a:fillRect/>
          </a:stretch>
        </p:blipFill>
        <p:spPr bwMode="auto">
          <a:xfrm>
            <a:off x="5781485" y="2057400"/>
            <a:ext cx="1276362" cy="457068"/>
          </a:xfrm>
          <a:prstGeom prst="rect">
            <a:avLst/>
          </a:prstGeom>
          <a:noFill/>
          <a:ln/>
          <a:effectLst/>
        </p:spPr>
      </p:pic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533400" y="1057275"/>
            <a:ext cx="4837113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i="0">
                <a:latin typeface="Arial" charset="0"/>
              </a:rPr>
              <a:t>Let                             be WSS</a:t>
            </a:r>
          </a:p>
        </p:txBody>
      </p:sp>
      <p:pic>
        <p:nvPicPr>
          <p:cNvPr id="21" name="Picture 6" descr="txp_fi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1371600" y="1066800"/>
            <a:ext cx="23622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CD72-BEC7-4F16-B0E3-F4E9120C0EE8}" type="slidenum">
              <a:rPr lang="en-US"/>
              <a:pPr/>
              <a:t>39</a:t>
            </a:fld>
            <a:endParaRPr lang="en-US"/>
          </a:p>
        </p:txBody>
      </p:sp>
      <p:sp>
        <p:nvSpPr>
          <p:cNvPr id="7997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 dirty="0"/>
              <a:t>MIMO Linear Time Invariant Systems</a:t>
            </a:r>
          </a:p>
        </p:txBody>
      </p:sp>
      <p:sp>
        <p:nvSpPr>
          <p:cNvPr id="799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6700" y="3429000"/>
            <a:ext cx="8610600" cy="1295400"/>
          </a:xfrm>
        </p:spPr>
        <p:txBody>
          <a:bodyPr/>
          <a:lstStyle/>
          <a:p>
            <a:pPr marL="533400" indent="-533400">
              <a:buFontTx/>
              <a:buNone/>
            </a:pPr>
            <a:r>
              <a:rPr lang="en-US">
                <a:latin typeface="Arial" charset="0"/>
              </a:rPr>
              <a:t>This is a consequence of the fact that</a:t>
            </a:r>
          </a:p>
          <a:p>
            <a:pPr marL="533400" indent="-533400">
              <a:buFontTx/>
              <a:buNone/>
            </a:pPr>
            <a:endParaRPr lang="en-US" i="1">
              <a:latin typeface="Arial" charset="0"/>
            </a:endParaRPr>
          </a:p>
          <a:p>
            <a:pPr marL="533400" indent="-533400">
              <a:buFontTx/>
              <a:buNone/>
            </a:pPr>
            <a:endParaRPr lang="en-US" sz="3200"/>
          </a:p>
        </p:txBody>
      </p:sp>
      <p:sp>
        <p:nvSpPr>
          <p:cNvPr id="799748" name="Rectangle 4"/>
          <p:cNvSpPr>
            <a:spLocks noChangeArrowheads="1"/>
          </p:cNvSpPr>
          <p:nvPr/>
        </p:nvSpPr>
        <p:spPr bwMode="auto">
          <a:xfrm>
            <a:off x="1676400" y="1600200"/>
            <a:ext cx="6096000" cy="11430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9" name="Picture 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2858852" y="1828800"/>
            <a:ext cx="3846983" cy="552782"/>
          </a:xfrm>
          <a:prstGeom prst="rect">
            <a:avLst/>
          </a:prstGeom>
          <a:noFill/>
          <a:ln/>
          <a:effectLst/>
        </p:spPr>
      </p:pic>
      <p:pic>
        <p:nvPicPr>
          <p:cNvPr id="10" name="Picture 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2657363" y="4800600"/>
            <a:ext cx="3829274" cy="616646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974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58B753E-B3DE-4891-A072-C43B17984F5D}" type="slidenum">
              <a:rPr lang="en-US"/>
              <a:pPr/>
              <a:t>4</a:t>
            </a:fld>
            <a:endParaRPr 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Random vector sequences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7772400" cy="2667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>
                <a:latin typeface="Arial" pitchFamily="34" charset="0"/>
              </a:rPr>
              <a:t>We either will use</a:t>
            </a:r>
          </a:p>
          <a:p>
            <a:pPr eaLnBrk="1" hangingPunct="1">
              <a:buFontTx/>
              <a:buNone/>
            </a:pPr>
            <a:endParaRPr lang="en-US" dirty="0" smtClean="0">
              <a:latin typeface="Arial" pitchFamily="34" charset="0"/>
            </a:endParaRPr>
          </a:p>
          <a:p>
            <a:pPr eaLnBrk="1" hangingPunct="1">
              <a:buFontTx/>
              <a:buNone/>
            </a:pPr>
            <a:endParaRPr lang="en-US" dirty="0" smtClean="0">
              <a:latin typeface="Arial" pitchFamily="34" charset="0"/>
            </a:endParaRPr>
          </a:p>
          <a:p>
            <a:pPr eaLnBrk="1" hangingPunct="1">
              <a:lnSpc>
                <a:spcPct val="50000"/>
              </a:lnSpc>
              <a:buFontTx/>
              <a:buNone/>
            </a:pPr>
            <a:endParaRPr lang="en-US" dirty="0" smtClean="0">
              <a:latin typeface="Arial" pitchFamily="34" charset="0"/>
            </a:endParaRPr>
          </a:p>
          <a:p>
            <a:pPr eaLnBrk="1" hangingPunct="1">
              <a:buFontTx/>
              <a:buNone/>
            </a:pPr>
            <a:endParaRPr lang="en-US" dirty="0" smtClean="0">
              <a:latin typeface="Arial" pitchFamily="34" charset="0"/>
            </a:endParaRPr>
          </a:p>
          <a:p>
            <a:pPr eaLnBrk="1" hangingPunct="1"/>
            <a:endParaRPr lang="en-US" dirty="0" smtClean="0"/>
          </a:p>
          <a:p>
            <a:pPr eaLnBrk="1" hangingPunct="1"/>
            <a:endParaRPr lang="en-US" sz="3200" dirty="0" smtClean="0"/>
          </a:p>
          <a:p>
            <a:pPr eaLnBrk="1" hangingPunct="1">
              <a:buFontTx/>
              <a:buNone/>
            </a:pPr>
            <a:endParaRPr lang="en-US" sz="3200" dirty="0" smtClean="0"/>
          </a:p>
        </p:txBody>
      </p:sp>
      <p:sp>
        <p:nvSpPr>
          <p:cNvPr id="618515" name="Rectangle 19"/>
          <p:cNvSpPr>
            <a:spLocks noChangeArrowheads="1"/>
          </p:cNvSpPr>
          <p:nvPr/>
        </p:nvSpPr>
        <p:spPr bwMode="auto">
          <a:xfrm>
            <a:off x="685800" y="4038600"/>
            <a:ext cx="8077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i="0" dirty="0">
                <a:latin typeface="Arial" pitchFamily="34" charset="0"/>
              </a:rPr>
              <a:t>to denote the two-sided random </a:t>
            </a:r>
            <a:r>
              <a:rPr lang="en-US" i="0" dirty="0" smtClean="0">
                <a:latin typeface="Arial" pitchFamily="34" charset="0"/>
              </a:rPr>
              <a:t>vector sequence.</a:t>
            </a:r>
            <a:endParaRPr lang="en-US" i="0" dirty="0">
              <a:latin typeface="Arial" pitchFamily="34" charset="0"/>
            </a:endParaRPr>
          </a:p>
        </p:txBody>
      </p:sp>
      <p:pic>
        <p:nvPicPr>
          <p:cNvPr id="618534" name="Picture 3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38200" y="2438400"/>
            <a:ext cx="3765550" cy="68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2943031" y="5867400"/>
            <a:ext cx="2819786" cy="380620"/>
          </a:xfrm>
          <a:prstGeom prst="rect">
            <a:avLst/>
          </a:prstGeom>
          <a:noFill/>
          <a:ln/>
          <a:effectLst/>
        </p:spPr>
      </p:pic>
      <p:pic>
        <p:nvPicPr>
          <p:cNvPr id="618537" name="Picture 4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781800" y="2362200"/>
            <a:ext cx="1435100" cy="59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1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819400" y="4876800"/>
            <a:ext cx="762000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6553200" y="3124200"/>
            <a:ext cx="2294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Shorthand</a:t>
            </a:r>
          </a:p>
          <a:p>
            <a:r>
              <a:rPr lang="en-US" dirty="0" smtClean="0"/>
              <a:t>(sloppy) notation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334000" y="2514600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smtClean="0">
                <a:latin typeface="Arial" pitchFamily="34" charset="0"/>
                <a:cs typeface="Arial" pitchFamily="34" charset="0"/>
              </a:rPr>
              <a:t>or</a:t>
            </a:r>
            <a:endParaRPr lang="en-US" i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9"/>
          <p:cNvSpPr>
            <a:spLocks noChangeArrowheads="1"/>
          </p:cNvSpPr>
          <p:nvPr/>
        </p:nvSpPr>
        <p:spPr bwMode="auto">
          <a:xfrm>
            <a:off x="685800" y="4800600"/>
            <a:ext cx="8077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i="0" dirty="0" smtClean="0">
                <a:latin typeface="Arial" pitchFamily="34" charset="0"/>
              </a:rPr>
              <a:t>Each </a:t>
            </a:r>
            <a:r>
              <a:rPr lang="en-US" i="0" dirty="0">
                <a:latin typeface="Arial" pitchFamily="34" charset="0"/>
              </a:rPr>
              <a:t>element            </a:t>
            </a:r>
            <a:r>
              <a:rPr lang="en-US" i="0" dirty="0" smtClean="0">
                <a:latin typeface="Arial" pitchFamily="34" charset="0"/>
              </a:rPr>
              <a:t>  of </a:t>
            </a:r>
            <a:r>
              <a:rPr lang="en-US" i="0" dirty="0">
                <a:latin typeface="Arial" pitchFamily="34" charset="0"/>
              </a:rPr>
              <a:t>the sequence is a random </a:t>
            </a:r>
            <a:r>
              <a:rPr lang="en-US" i="0" dirty="0" smtClean="0">
                <a:latin typeface="Arial" pitchFamily="34" charset="0"/>
              </a:rPr>
              <a:t>vector: </a:t>
            </a:r>
            <a:endParaRPr lang="en-US" i="0" dirty="0"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 dirty="0"/>
              <a:t>MIMO Linear Time Invariant Systems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3400" y="3886200"/>
            <a:ext cx="1075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smtClean="0">
                <a:latin typeface="Arial" pitchFamily="34" charset="0"/>
                <a:cs typeface="Arial" pitchFamily="34" charset="0"/>
              </a:rPr>
              <a:t>Define</a:t>
            </a:r>
            <a:endParaRPr lang="en-US" i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23274-B410-4E86-A672-2FF3FA78CB7C}" type="slidenum">
              <a:rPr lang="en-US"/>
              <a:pPr/>
              <a:t>40</a:t>
            </a:fld>
            <a:endParaRPr lang="en-US"/>
          </a:p>
        </p:txBody>
      </p:sp>
      <p:sp>
        <p:nvSpPr>
          <p:cNvPr id="820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752600"/>
            <a:ext cx="8534400" cy="4191000"/>
          </a:xfrm>
        </p:spPr>
        <p:txBody>
          <a:bodyPr/>
          <a:lstStyle/>
          <a:p>
            <a:pPr marL="533400" indent="-533400">
              <a:buFontTx/>
              <a:buNone/>
            </a:pPr>
            <a:r>
              <a:rPr lang="en-US" b="1" dirty="0">
                <a:latin typeface="Arial" charset="0"/>
              </a:rPr>
              <a:t>Proof:</a:t>
            </a:r>
            <a:endParaRPr lang="en-US" i="1" dirty="0">
              <a:latin typeface="Arial" charset="0"/>
            </a:endParaRPr>
          </a:p>
          <a:p>
            <a:pPr marL="533400" indent="-533400">
              <a:buFontTx/>
              <a:buNone/>
            </a:pPr>
            <a:endParaRPr lang="en-US" sz="3200" dirty="0"/>
          </a:p>
        </p:txBody>
      </p:sp>
      <p:pic>
        <p:nvPicPr>
          <p:cNvPr id="16" name="Picture 1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2645822" y="1143000"/>
            <a:ext cx="3850769" cy="553326"/>
          </a:xfrm>
          <a:prstGeom prst="rect">
            <a:avLst/>
          </a:prstGeom>
          <a:noFill/>
          <a:ln/>
          <a:effectLst/>
        </p:spPr>
      </p:pic>
      <p:pic>
        <p:nvPicPr>
          <p:cNvPr id="17" name="Picture 16" descr="TP_tmp.em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632927" y="3962400"/>
            <a:ext cx="1124652" cy="263807"/>
          </a:xfrm>
          <a:prstGeom prst="rect">
            <a:avLst/>
          </a:prstGeom>
          <a:noFill/>
          <a:ln/>
          <a:effectLst/>
        </p:spPr>
      </p:pic>
      <p:pic>
        <p:nvPicPr>
          <p:cNvPr id="15" name="Picture 14" descr="TP_tmp.emf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545455" y="2362200"/>
            <a:ext cx="8227338" cy="1119487"/>
          </a:xfrm>
          <a:prstGeom prst="rect">
            <a:avLst/>
          </a:prstGeom>
          <a:noFill/>
          <a:ln/>
          <a:effectLst/>
        </p:spPr>
      </p:pic>
      <p:pic>
        <p:nvPicPr>
          <p:cNvPr id="14" name="Picture 13" descr="TP_tmp.emf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275318" y="4724400"/>
            <a:ext cx="6629714" cy="1814407"/>
          </a:xfrm>
          <a:prstGeom prst="rect">
            <a:avLst/>
          </a:prstGeom>
          <a:noFill/>
          <a:ln/>
          <a:effectLst/>
        </p:spPr>
      </p:pic>
      <p:sp>
        <p:nvSpPr>
          <p:cNvPr id="12" name="Rectangle 11"/>
          <p:cNvSpPr/>
          <p:nvPr/>
        </p:nvSpPr>
        <p:spPr bwMode="auto">
          <a:xfrm>
            <a:off x="8610600" y="6324600"/>
            <a:ext cx="304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928E2-4FC2-45C5-A349-26B1ED4A7A75}" type="slidenum">
              <a:rPr lang="en-US"/>
              <a:pPr/>
              <a:t>41</a:t>
            </a:fld>
            <a:endParaRPr lang="en-US"/>
          </a:p>
        </p:txBody>
      </p:sp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/>
              <a:t>MIMO Linear Time Invariant Systems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66800"/>
            <a:ext cx="8534400" cy="4572000"/>
          </a:xfrm>
        </p:spPr>
        <p:txBody>
          <a:bodyPr/>
          <a:lstStyle/>
          <a:p>
            <a:pPr marL="533400" indent="-533400">
              <a:buFontTx/>
              <a:buNone/>
            </a:pPr>
            <a:endParaRPr lang="en-US">
              <a:latin typeface="Arial" charset="0"/>
            </a:endParaRPr>
          </a:p>
          <a:p>
            <a:pPr marL="533400" indent="-533400">
              <a:buFontTx/>
              <a:buNone/>
            </a:pPr>
            <a:r>
              <a:rPr lang="en-US">
                <a:latin typeface="Arial" charset="0"/>
              </a:rPr>
              <a:t>If</a:t>
            </a:r>
            <a:endParaRPr lang="en-US" i="1">
              <a:latin typeface="Arial" charset="0"/>
            </a:endParaRPr>
          </a:p>
          <a:p>
            <a:pPr marL="533400" indent="-533400">
              <a:buFontTx/>
              <a:buNone/>
            </a:pPr>
            <a:endParaRPr lang="en-US" sz="3200"/>
          </a:p>
        </p:txBody>
      </p:sp>
      <p:sp>
        <p:nvSpPr>
          <p:cNvPr id="800772" name="Rectangle 4"/>
          <p:cNvSpPr>
            <a:spLocks noChangeArrowheads="1"/>
          </p:cNvSpPr>
          <p:nvPr/>
        </p:nvSpPr>
        <p:spPr bwMode="auto">
          <a:xfrm>
            <a:off x="304800" y="2971800"/>
            <a:ext cx="10953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i="0">
                <a:latin typeface="Arial" charset="0"/>
              </a:rPr>
              <a:t>Then:</a:t>
            </a:r>
            <a:endParaRPr lang="en-US" sz="2800">
              <a:latin typeface="Century Schoolbook" pitchFamily="18" charset="0"/>
            </a:endParaRPr>
          </a:p>
        </p:txBody>
      </p:sp>
      <p:sp>
        <p:nvSpPr>
          <p:cNvPr id="800773" name="Rectangle 5"/>
          <p:cNvSpPr>
            <a:spLocks noChangeArrowheads="1"/>
          </p:cNvSpPr>
          <p:nvPr/>
        </p:nvSpPr>
        <p:spPr bwMode="auto">
          <a:xfrm>
            <a:off x="1066800" y="3810000"/>
            <a:ext cx="7010400" cy="1295400"/>
          </a:xfrm>
          <a:prstGeom prst="rect">
            <a:avLst/>
          </a:prstGeom>
          <a:noFill/>
          <a:ln w="762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0" name="Picture 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2096331" y="1447800"/>
            <a:ext cx="4951337" cy="1065312"/>
          </a:xfrm>
          <a:prstGeom prst="rect">
            <a:avLst/>
          </a:prstGeom>
          <a:noFill/>
          <a:ln/>
          <a:effectLst/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602614" y="4191000"/>
            <a:ext cx="5988862" cy="513501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00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800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0772" grpId="0"/>
      <p:bldP spid="80077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 dirty="0"/>
              <a:t>MIMO Linear Time Invariant Systems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23274-B410-4E86-A672-2FF3FA78CB7C}" type="slidenum">
              <a:rPr lang="en-US"/>
              <a:pPr/>
              <a:t>42</a:t>
            </a:fld>
            <a:endParaRPr lang="en-US"/>
          </a:p>
        </p:txBody>
      </p:sp>
      <p:sp>
        <p:nvSpPr>
          <p:cNvPr id="820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752600"/>
            <a:ext cx="8534400" cy="4191000"/>
          </a:xfrm>
        </p:spPr>
        <p:txBody>
          <a:bodyPr/>
          <a:lstStyle/>
          <a:p>
            <a:pPr marL="533400" indent="-533400">
              <a:buFontTx/>
              <a:buNone/>
            </a:pPr>
            <a:r>
              <a:rPr lang="en-US" b="1" dirty="0">
                <a:latin typeface="Arial" charset="0"/>
              </a:rPr>
              <a:t>Proof:</a:t>
            </a:r>
            <a:endParaRPr lang="en-US" i="1" dirty="0">
              <a:latin typeface="Arial" charset="0"/>
            </a:endParaRPr>
          </a:p>
          <a:p>
            <a:pPr marL="533400" indent="-533400">
              <a:buFontTx/>
              <a:buNone/>
            </a:pPr>
            <a:endParaRPr lang="en-US" sz="3200" dirty="0"/>
          </a:p>
        </p:txBody>
      </p:sp>
      <p:pic>
        <p:nvPicPr>
          <p:cNvPr id="7" name="Picture 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599666" y="1066800"/>
            <a:ext cx="5994758" cy="514006"/>
          </a:xfrm>
          <a:prstGeom prst="rect">
            <a:avLst/>
          </a:prstGeom>
          <a:noFill/>
          <a:ln/>
          <a:effectLst/>
        </p:spPr>
      </p:pic>
      <p:pic>
        <p:nvPicPr>
          <p:cNvPr id="8" name="Picture 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335706" y="2362200"/>
            <a:ext cx="6521305" cy="3260652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928E2-4FC2-45C5-A349-26B1ED4A7A75}" type="slidenum">
              <a:rPr lang="en-US"/>
              <a:pPr/>
              <a:t>43</a:t>
            </a:fld>
            <a:endParaRPr lang="en-US"/>
          </a:p>
        </p:txBody>
      </p:sp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/>
              <a:t>MIMO Linear Time Invariant Systems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66800"/>
            <a:ext cx="8534400" cy="4572000"/>
          </a:xfrm>
        </p:spPr>
        <p:txBody>
          <a:bodyPr/>
          <a:lstStyle/>
          <a:p>
            <a:pPr marL="533400" indent="-533400">
              <a:buFontTx/>
              <a:buNone/>
            </a:pPr>
            <a:endParaRPr lang="en-US">
              <a:latin typeface="Arial" charset="0"/>
            </a:endParaRPr>
          </a:p>
          <a:p>
            <a:pPr marL="533400" indent="-533400">
              <a:buFontTx/>
              <a:buNone/>
            </a:pPr>
            <a:r>
              <a:rPr lang="en-US">
                <a:latin typeface="Arial" charset="0"/>
              </a:rPr>
              <a:t>If</a:t>
            </a:r>
            <a:endParaRPr lang="en-US" i="1">
              <a:latin typeface="Arial" charset="0"/>
            </a:endParaRPr>
          </a:p>
          <a:p>
            <a:pPr marL="533400" indent="-533400">
              <a:buFontTx/>
              <a:buNone/>
            </a:pPr>
            <a:endParaRPr lang="en-US" sz="3200"/>
          </a:p>
        </p:txBody>
      </p:sp>
      <p:sp>
        <p:nvSpPr>
          <p:cNvPr id="800772" name="Rectangle 4"/>
          <p:cNvSpPr>
            <a:spLocks noChangeArrowheads="1"/>
          </p:cNvSpPr>
          <p:nvPr/>
        </p:nvSpPr>
        <p:spPr bwMode="auto">
          <a:xfrm>
            <a:off x="304800" y="2971800"/>
            <a:ext cx="10953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i="0">
                <a:latin typeface="Arial" charset="0"/>
              </a:rPr>
              <a:t>Then:</a:t>
            </a:r>
            <a:endParaRPr lang="en-US" sz="2800">
              <a:latin typeface="Century Schoolbook" pitchFamily="18" charset="0"/>
            </a:endParaRPr>
          </a:p>
        </p:txBody>
      </p:sp>
      <p:sp>
        <p:nvSpPr>
          <p:cNvPr id="800773" name="Rectangle 5"/>
          <p:cNvSpPr>
            <a:spLocks noChangeArrowheads="1"/>
          </p:cNvSpPr>
          <p:nvPr/>
        </p:nvSpPr>
        <p:spPr bwMode="auto">
          <a:xfrm>
            <a:off x="1066800" y="3810000"/>
            <a:ext cx="7010400" cy="1295400"/>
          </a:xfrm>
          <a:prstGeom prst="rect">
            <a:avLst/>
          </a:prstGeom>
          <a:noFill/>
          <a:ln w="762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0" name="Picture 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2096331" y="1447800"/>
            <a:ext cx="4951337" cy="1065312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381655" y="4191000"/>
            <a:ext cx="6430784" cy="512522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00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800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0772" grpId="0"/>
      <p:bldP spid="80077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 dirty="0"/>
              <a:t>MIMO Linear Time Invariant Systems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23274-B410-4E86-A672-2FF3FA78CB7C}" type="slidenum">
              <a:rPr lang="en-US"/>
              <a:pPr/>
              <a:t>44</a:t>
            </a:fld>
            <a:endParaRPr lang="en-US"/>
          </a:p>
        </p:txBody>
      </p:sp>
      <p:sp>
        <p:nvSpPr>
          <p:cNvPr id="820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752600"/>
            <a:ext cx="8534400" cy="4191000"/>
          </a:xfrm>
        </p:spPr>
        <p:txBody>
          <a:bodyPr/>
          <a:lstStyle/>
          <a:p>
            <a:pPr marL="533400" indent="-533400">
              <a:buFontTx/>
              <a:buNone/>
            </a:pPr>
            <a:r>
              <a:rPr lang="en-US" b="1" dirty="0">
                <a:latin typeface="Arial" charset="0"/>
              </a:rPr>
              <a:t>Proof:</a:t>
            </a:r>
            <a:endParaRPr lang="en-US" i="1" dirty="0">
              <a:latin typeface="Arial" charset="0"/>
            </a:endParaRPr>
          </a:p>
          <a:p>
            <a:pPr marL="533400" indent="-533400">
              <a:buFontTx/>
              <a:buNone/>
            </a:pPr>
            <a:endParaRPr lang="en-US" sz="3200" dirty="0"/>
          </a:p>
        </p:txBody>
      </p:sp>
      <p:pic>
        <p:nvPicPr>
          <p:cNvPr id="15" name="Picture 14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1378681" y="1066800"/>
            <a:ext cx="6436730" cy="512996"/>
          </a:xfrm>
          <a:prstGeom prst="rect">
            <a:avLst/>
          </a:prstGeom>
          <a:noFill/>
          <a:ln/>
          <a:effectLst/>
        </p:spPr>
      </p:pic>
      <p:pic>
        <p:nvPicPr>
          <p:cNvPr id="17" name="Picture 16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846646" y="2492439"/>
            <a:ext cx="5408995" cy="463782"/>
          </a:xfrm>
          <a:prstGeom prst="rect">
            <a:avLst/>
          </a:prstGeom>
          <a:noFill/>
          <a:ln/>
          <a:effectLst/>
        </p:spPr>
      </p:pic>
      <p:sp>
        <p:nvSpPr>
          <p:cNvPr id="12" name="TextBox 11"/>
          <p:cNvSpPr txBox="1"/>
          <p:nvPr/>
        </p:nvSpPr>
        <p:spPr>
          <a:xfrm>
            <a:off x="838200" y="3352800"/>
            <a:ext cx="1510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smtClean="0">
                <a:latin typeface="+mj-lt"/>
              </a:rPr>
              <a:t>Let</a:t>
            </a:r>
            <a:r>
              <a:rPr lang="en-US" dirty="0" smtClean="0"/>
              <a:t> z = </a:t>
            </a:r>
            <a:r>
              <a:rPr lang="en-US" dirty="0" err="1" smtClean="0"/>
              <a:t>e</a:t>
            </a:r>
            <a:r>
              <a:rPr lang="en-US" baseline="30000" dirty="0" err="1" smtClean="0"/>
              <a:t>j</a:t>
            </a:r>
            <a:r>
              <a:rPr lang="el-GR" baseline="30000" dirty="0" smtClean="0"/>
              <a:t>ω</a:t>
            </a:r>
            <a:endParaRPr lang="en-US" baseline="30000" dirty="0"/>
          </a:p>
        </p:txBody>
      </p:sp>
      <p:pic>
        <p:nvPicPr>
          <p:cNvPr id="21" name="Picture 20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770462" y="4168892"/>
            <a:ext cx="6593675" cy="464238"/>
          </a:xfrm>
          <a:prstGeom prst="rect">
            <a:avLst/>
          </a:prstGeom>
          <a:noFill/>
          <a:ln/>
          <a:effectLst/>
        </p:spPr>
      </p:pic>
      <p:cxnSp>
        <p:nvCxnSpPr>
          <p:cNvPr id="18" name="Straight Arrow Connector 17"/>
          <p:cNvCxnSpPr/>
          <p:nvPr/>
        </p:nvCxnSpPr>
        <p:spPr bwMode="auto">
          <a:xfrm flipV="1">
            <a:off x="2209800" y="4800600"/>
            <a:ext cx="76200" cy="762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 flipV="1">
            <a:off x="5629610" y="4800600"/>
            <a:ext cx="76200" cy="762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 flipV="1">
            <a:off x="7315200" y="4800600"/>
            <a:ext cx="76200" cy="762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23" name="Picture 22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1619823" y="5791200"/>
            <a:ext cx="1447523" cy="436517"/>
          </a:xfrm>
          <a:prstGeom prst="rect">
            <a:avLst/>
          </a:prstGeom>
          <a:noFill/>
          <a:ln/>
          <a:effectLst/>
        </p:spPr>
      </p:pic>
      <p:pic>
        <p:nvPicPr>
          <p:cNvPr id="26" name="Picture 25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4896642" y="5791200"/>
            <a:ext cx="1428707" cy="455996"/>
          </a:xfrm>
          <a:prstGeom prst="rect">
            <a:avLst/>
          </a:prstGeom>
          <a:noFill/>
          <a:ln/>
          <a:effectLst/>
        </p:spPr>
      </p:pic>
      <p:pic>
        <p:nvPicPr>
          <p:cNvPr id="27" name="Picture 26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/>
          <a:stretch>
            <a:fillRect/>
          </a:stretch>
        </p:blipFill>
        <p:spPr bwMode="auto">
          <a:xfrm>
            <a:off x="7030062" y="5791200"/>
            <a:ext cx="1450374" cy="456445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928E2-4FC2-45C5-A349-26B1ED4A7A75}" type="slidenum">
              <a:rPr lang="en-US"/>
              <a:pPr/>
              <a:t>45</a:t>
            </a:fld>
            <a:endParaRPr lang="en-US"/>
          </a:p>
        </p:txBody>
      </p:sp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 dirty="0" smtClean="0"/>
              <a:t>Next Topic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Stable causal LTI systems driven by uncorrelated random vector sequences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State-space</a:t>
            </a:r>
          </a:p>
          <a:p>
            <a:endParaRPr lang="en-US" dirty="0" smtClean="0"/>
          </a:p>
          <a:p>
            <a:r>
              <a:rPr lang="en-US" dirty="0" smtClean="0"/>
              <a:t>No WSS assumption</a:t>
            </a:r>
          </a:p>
          <a:p>
            <a:endParaRPr lang="en-US" dirty="0" smtClean="0"/>
          </a:p>
          <a:p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 flipV="1">
            <a:off x="2667000" y="2057400"/>
            <a:ext cx="533400" cy="30480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3200400" y="2286000"/>
            <a:ext cx="28616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Similar to “white”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Definition in 2 slides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1066800" y="1981200"/>
            <a:ext cx="2057400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3105-67D7-4985-BEF0-74466B6F1E5E}" type="slidenum">
              <a:rPr lang="en-US"/>
              <a:pPr/>
              <a:t>46</a:t>
            </a:fld>
            <a:endParaRPr lang="en-US"/>
          </a:p>
        </p:txBody>
      </p:sp>
      <p:pic>
        <p:nvPicPr>
          <p:cNvPr id="803852" name="Picture 1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7350" y="5197475"/>
            <a:ext cx="8470900" cy="1274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03843" name="Rectangle 3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/>
              <a:t>2</a:t>
            </a:r>
            <a:r>
              <a:rPr lang="en-US" baseline="30000"/>
              <a:t>nd</a:t>
            </a:r>
            <a:r>
              <a:rPr lang="en-US"/>
              <a:t> order statistics of a random sequence</a:t>
            </a:r>
          </a:p>
        </p:txBody>
      </p:sp>
      <p:sp>
        <p:nvSpPr>
          <p:cNvPr id="80384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04800" y="2590800"/>
            <a:ext cx="8305800" cy="457200"/>
          </a:xfrm>
        </p:spPr>
        <p:txBody>
          <a:bodyPr/>
          <a:lstStyle/>
          <a:p>
            <a:pPr>
              <a:buFontTx/>
              <a:buNone/>
            </a:pPr>
            <a:r>
              <a:rPr lang="en-US" sz="2400" b="1" dirty="0">
                <a:latin typeface="Arial" charset="0"/>
              </a:rPr>
              <a:t>Expected value or mean of </a:t>
            </a:r>
            <a:r>
              <a:rPr lang="en-US" sz="2400" i="1" dirty="0">
                <a:latin typeface="Century Schoolbook" pitchFamily="18" charset="0"/>
              </a:rPr>
              <a:t>X(k), </a:t>
            </a:r>
          </a:p>
          <a:p>
            <a:pPr>
              <a:buFontTx/>
              <a:buNone/>
            </a:pPr>
            <a:endParaRPr lang="en-US" sz="2400" b="1" dirty="0">
              <a:latin typeface="Arial" charset="0"/>
            </a:endParaRPr>
          </a:p>
          <a:p>
            <a:pPr>
              <a:buFontTx/>
              <a:buNone/>
            </a:pPr>
            <a:endParaRPr lang="en-US" sz="2000" dirty="0">
              <a:latin typeface="Arial" charset="0"/>
            </a:endParaRPr>
          </a:p>
          <a:p>
            <a:pPr>
              <a:buFontTx/>
              <a:buNone/>
            </a:pPr>
            <a:endParaRPr lang="en-US" sz="1800" dirty="0">
              <a:latin typeface="Arial" charset="0"/>
            </a:endParaRPr>
          </a:p>
          <a:p>
            <a:endParaRPr lang="en-US" sz="1800" dirty="0"/>
          </a:p>
          <a:p>
            <a:pPr lvl="4"/>
            <a:endParaRPr lang="en-US" sz="1800" dirty="0"/>
          </a:p>
          <a:p>
            <a:endParaRPr lang="en-US" sz="2400" dirty="0"/>
          </a:p>
          <a:p>
            <a:pPr>
              <a:buFontTx/>
              <a:buNone/>
            </a:pPr>
            <a:endParaRPr lang="en-US" sz="2400" dirty="0"/>
          </a:p>
        </p:txBody>
      </p:sp>
      <p:pic>
        <p:nvPicPr>
          <p:cNvPr id="803845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09800" y="3581400"/>
            <a:ext cx="3509963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03846" name="Rectangle 6"/>
          <p:cNvSpPr>
            <a:spLocks noChangeArrowheads="1"/>
          </p:cNvSpPr>
          <p:nvPr/>
        </p:nvSpPr>
        <p:spPr bwMode="auto">
          <a:xfrm>
            <a:off x="457200" y="990600"/>
            <a:ext cx="6477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0">
                <a:latin typeface="Arial" charset="0"/>
              </a:rPr>
              <a:t>We now consider one-sided random sequence</a:t>
            </a:r>
          </a:p>
        </p:txBody>
      </p:sp>
      <p:sp>
        <p:nvSpPr>
          <p:cNvPr id="803847" name="Rectangle 7"/>
          <p:cNvSpPr>
            <a:spLocks noChangeArrowheads="1"/>
          </p:cNvSpPr>
          <p:nvPr/>
        </p:nvSpPr>
        <p:spPr bwMode="auto">
          <a:xfrm>
            <a:off x="381000" y="4343400"/>
            <a:ext cx="4598988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800" b="1" i="0">
                <a:latin typeface="Arial" charset="0"/>
              </a:rPr>
              <a:t>Auto-covariance function:</a:t>
            </a:r>
            <a:endParaRPr lang="en-US" sz="2800">
              <a:latin typeface="Century Schoolbook" pitchFamily="18" charset="0"/>
            </a:endParaRPr>
          </a:p>
        </p:txBody>
      </p:sp>
      <p:sp>
        <p:nvSpPr>
          <p:cNvPr id="803848" name="Line 8"/>
          <p:cNvSpPr>
            <a:spLocks noChangeShapeType="1"/>
          </p:cNvSpPr>
          <p:nvPr/>
        </p:nvSpPr>
        <p:spPr bwMode="auto">
          <a:xfrm>
            <a:off x="2819400" y="64770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03849" name="Line 9"/>
          <p:cNvSpPr>
            <a:spLocks noChangeShapeType="1"/>
          </p:cNvSpPr>
          <p:nvPr/>
        </p:nvSpPr>
        <p:spPr bwMode="auto">
          <a:xfrm>
            <a:off x="5181600" y="64770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03850" name="Line 10"/>
          <p:cNvSpPr>
            <a:spLocks noChangeShapeType="1"/>
          </p:cNvSpPr>
          <p:nvPr/>
        </p:nvSpPr>
        <p:spPr bwMode="auto">
          <a:xfrm>
            <a:off x="1600200" y="57150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803851" name="Picture 1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562350" y="1752600"/>
            <a:ext cx="20193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5" name="Straight Connector 14"/>
          <p:cNvCxnSpPr/>
          <p:nvPr/>
        </p:nvCxnSpPr>
        <p:spPr bwMode="auto">
          <a:xfrm>
            <a:off x="2971800" y="1447800"/>
            <a:ext cx="12954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4876800" y="2286000"/>
            <a:ext cx="6858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3844" grpId="0" build="p"/>
      <p:bldP spid="803847" grpId="0"/>
      <p:bldP spid="803848" grpId="0" animBg="1"/>
      <p:bldP spid="803849" grpId="0" animBg="1"/>
      <p:bldP spid="80385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31DD5-04B9-4F07-AF89-6A83DC64D904}" type="slidenum">
              <a:rPr lang="en-US"/>
              <a:pPr/>
              <a:t>47</a:t>
            </a:fld>
            <a:endParaRPr lang="en-US"/>
          </a:p>
        </p:txBody>
      </p:sp>
      <p:sp>
        <p:nvSpPr>
          <p:cNvPr id="78745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 dirty="0" smtClean="0"/>
              <a:t>Uncorrelated random vector </a:t>
            </a:r>
            <a:r>
              <a:rPr lang="en-US" dirty="0"/>
              <a:t>sequence</a:t>
            </a:r>
          </a:p>
        </p:txBody>
      </p:sp>
      <p:sp>
        <p:nvSpPr>
          <p:cNvPr id="787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2286000"/>
            <a:ext cx="8534400" cy="4572000"/>
          </a:xfrm>
        </p:spPr>
        <p:txBody>
          <a:bodyPr/>
          <a:lstStyle/>
          <a:p>
            <a:pPr marL="533400" indent="-533400">
              <a:buFontTx/>
              <a:buNone/>
            </a:pPr>
            <a:endParaRPr lang="en-US" i="1">
              <a:latin typeface="Arial" charset="0"/>
            </a:endParaRPr>
          </a:p>
          <a:p>
            <a:pPr marL="533400" indent="-533400">
              <a:buFontTx/>
              <a:buNone/>
            </a:pPr>
            <a:endParaRPr lang="en-US" sz="3200"/>
          </a:p>
        </p:txBody>
      </p:sp>
      <p:sp>
        <p:nvSpPr>
          <p:cNvPr id="787460" name="Rectangle 4"/>
          <p:cNvSpPr>
            <a:spLocks noChangeArrowheads="1"/>
          </p:cNvSpPr>
          <p:nvPr/>
        </p:nvSpPr>
        <p:spPr bwMode="auto">
          <a:xfrm>
            <a:off x="381000" y="990600"/>
            <a:ext cx="8534400" cy="2074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/>
            <a:r>
              <a:rPr lang="en-US" i="0" dirty="0">
                <a:latin typeface="Arial" charset="0"/>
              </a:rPr>
              <a:t>A </a:t>
            </a:r>
            <a:r>
              <a:rPr lang="en-US" i="0" dirty="0" smtClean="0">
                <a:latin typeface="Arial" charset="0"/>
              </a:rPr>
              <a:t>random </a:t>
            </a:r>
            <a:r>
              <a:rPr lang="en-US" i="0" dirty="0">
                <a:latin typeface="Arial" charset="0"/>
              </a:rPr>
              <a:t>vector sequence                                  </a:t>
            </a:r>
            <a:r>
              <a:rPr lang="en-US" i="0" dirty="0" smtClean="0">
                <a:latin typeface="Arial" charset="0"/>
              </a:rPr>
              <a:t>is </a:t>
            </a:r>
            <a:r>
              <a:rPr lang="en-US" b="1" i="0" dirty="0" smtClean="0">
                <a:latin typeface="Arial" charset="0"/>
              </a:rPr>
              <a:t>uncorrelated </a:t>
            </a:r>
            <a:r>
              <a:rPr lang="en-US" i="0" dirty="0" smtClean="0">
                <a:latin typeface="Arial" charset="0"/>
              </a:rPr>
              <a:t>if</a:t>
            </a:r>
            <a:r>
              <a:rPr lang="en-US" i="0" dirty="0">
                <a:latin typeface="Arial" charset="0"/>
              </a:rPr>
              <a:t>:</a:t>
            </a:r>
          </a:p>
          <a:p>
            <a:pPr marL="457200" indent="-457200"/>
            <a:endParaRPr lang="en-US" i="0" dirty="0">
              <a:latin typeface="Arial" charset="0"/>
            </a:endParaRPr>
          </a:p>
          <a:p>
            <a:pPr marL="457200" indent="-457200">
              <a:spcBef>
                <a:spcPct val="20000"/>
              </a:spcBef>
              <a:buFontTx/>
              <a:buAutoNum type="arabicParenR"/>
            </a:pPr>
            <a:endParaRPr lang="en-US" i="0" dirty="0">
              <a:latin typeface="Arial" charset="0"/>
            </a:endParaRPr>
          </a:p>
          <a:p>
            <a:pPr marL="457200" indent="-457200"/>
            <a:endParaRPr lang="en-US" sz="2800" i="0" dirty="0">
              <a:latin typeface="Arial" charset="0"/>
            </a:endParaRPr>
          </a:p>
        </p:txBody>
      </p:sp>
      <p:sp>
        <p:nvSpPr>
          <p:cNvPr id="787461" name="Rectangle 5"/>
          <p:cNvSpPr>
            <a:spLocks noChangeArrowheads="1"/>
          </p:cNvSpPr>
          <p:nvPr/>
        </p:nvSpPr>
        <p:spPr bwMode="auto">
          <a:xfrm>
            <a:off x="533400" y="3048000"/>
            <a:ext cx="101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0" dirty="0">
                <a:latin typeface="Arial" charset="0"/>
              </a:rPr>
              <a:t>where</a:t>
            </a:r>
          </a:p>
        </p:txBody>
      </p:sp>
      <p:pic>
        <p:nvPicPr>
          <p:cNvPr id="787463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267200" y="990600"/>
            <a:ext cx="24765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87465" name="Rectangle 9"/>
          <p:cNvSpPr>
            <a:spLocks noChangeArrowheads="1"/>
          </p:cNvSpPr>
          <p:nvPr/>
        </p:nvSpPr>
        <p:spPr bwMode="auto">
          <a:xfrm>
            <a:off x="2057400" y="1828800"/>
            <a:ext cx="4876800" cy="12192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787466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38201" y="3782668"/>
            <a:ext cx="3505200" cy="803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15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2173640" y="2209800"/>
            <a:ext cx="4610982" cy="436052"/>
          </a:xfrm>
          <a:prstGeom prst="rect">
            <a:avLst/>
          </a:prstGeom>
          <a:noFill/>
          <a:ln/>
          <a:effectLst/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522531" y="6129092"/>
            <a:ext cx="3535505" cy="425208"/>
          </a:xfrm>
          <a:prstGeom prst="rect">
            <a:avLst/>
          </a:prstGeom>
          <a:noFill/>
          <a:ln/>
          <a:effectLst/>
        </p:spPr>
      </p:pic>
      <p:pic>
        <p:nvPicPr>
          <p:cNvPr id="18" name="Picture 17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533400" y="5051750"/>
            <a:ext cx="4082161" cy="394284"/>
          </a:xfrm>
          <a:prstGeom prst="rect">
            <a:avLst/>
          </a:prstGeom>
          <a:noFill/>
          <a:ln/>
          <a:effectLst/>
        </p:spPr>
      </p:pic>
      <p:pic>
        <p:nvPicPr>
          <p:cNvPr id="21" name="Picture 20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/>
          <a:stretch>
            <a:fillRect/>
          </a:stretch>
        </p:blipFill>
        <p:spPr bwMode="auto">
          <a:xfrm>
            <a:off x="5715000" y="5029200"/>
            <a:ext cx="3184493" cy="349457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746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45AF5-F1E0-4B63-A9B3-F7030E79E891}" type="slidenum">
              <a:rPr lang="en-US"/>
              <a:pPr/>
              <a:t>48</a:t>
            </a:fld>
            <a:endParaRPr lang="en-US"/>
          </a:p>
        </p:txBody>
      </p:sp>
      <p:sp>
        <p:nvSpPr>
          <p:cNvPr id="82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Subtracting the mean</a:t>
            </a:r>
          </a:p>
        </p:txBody>
      </p:sp>
      <p:sp>
        <p:nvSpPr>
          <p:cNvPr id="823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Define</a:t>
            </a:r>
          </a:p>
        </p:txBody>
      </p:sp>
      <p:pic>
        <p:nvPicPr>
          <p:cNvPr id="823304" name="Picture 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43000" y="5257800"/>
            <a:ext cx="6858000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3305" name="Picture 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81263" y="2590800"/>
            <a:ext cx="4181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23308" name="Rectangle 12"/>
          <p:cNvSpPr>
            <a:spLocks noChangeArrowheads="1"/>
          </p:cNvSpPr>
          <p:nvPr/>
        </p:nvSpPr>
        <p:spPr bwMode="auto">
          <a:xfrm>
            <a:off x="457200" y="3962400"/>
            <a:ext cx="27590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i="0">
                <a:latin typeface="Arial" charset="0"/>
              </a:rPr>
              <a:t>Auto-covariance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330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202B3-D3C2-4E7C-87DC-3EB94FD13B93}" type="slidenum">
              <a:rPr lang="en-US"/>
              <a:pPr/>
              <a:t>49</a:t>
            </a:fld>
            <a:endParaRPr lang="en-US"/>
          </a:p>
        </p:txBody>
      </p:sp>
      <p:sp>
        <p:nvSpPr>
          <p:cNvPr id="82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State </a:t>
            </a:r>
            <a:r>
              <a:rPr lang="en-US" sz="3200" dirty="0"/>
              <a:t>space systems</a:t>
            </a:r>
          </a:p>
        </p:txBody>
      </p:sp>
      <p:sp>
        <p:nvSpPr>
          <p:cNvPr id="824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848600" cy="2209800"/>
          </a:xfrm>
        </p:spPr>
        <p:txBody>
          <a:bodyPr/>
          <a:lstStyle/>
          <a:p>
            <a:pPr>
              <a:buFontTx/>
              <a:buNone/>
            </a:pPr>
            <a:r>
              <a:rPr lang="en-US" sz="2400" dirty="0"/>
              <a:t>Consider a LTI system driven by </a:t>
            </a:r>
            <a:r>
              <a:rPr lang="en-US" sz="2400" dirty="0" smtClean="0"/>
              <a:t>an uncorrelated RVS:</a:t>
            </a:r>
            <a:endParaRPr lang="en-US" sz="2400" dirty="0"/>
          </a:p>
        </p:txBody>
      </p:sp>
      <p:pic>
        <p:nvPicPr>
          <p:cNvPr id="824332" name="Picture 1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791200" y="4419600"/>
            <a:ext cx="2011363" cy="379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4334" name="Picture 1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867400" y="5486400"/>
            <a:ext cx="2011363" cy="379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4336" name="Picture 1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447800" y="4495800"/>
            <a:ext cx="1973263" cy="379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85838" y="1779588"/>
            <a:ext cx="6156325" cy="124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58B753E-B3DE-4891-A072-C43B17984F5D}" type="slidenum">
              <a:rPr lang="en-US"/>
              <a:pPr/>
              <a:t>5</a:t>
            </a:fld>
            <a:endParaRPr 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Random vector sequences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2667000"/>
          </a:xfrm>
        </p:spPr>
        <p:txBody>
          <a:bodyPr/>
          <a:lstStyle/>
          <a:p>
            <a:pPr indent="0" eaLnBrk="1" hangingPunct="1">
              <a:buFontTx/>
              <a:buNone/>
            </a:pPr>
            <a:r>
              <a:rPr lang="en-US" sz="3200" dirty="0" smtClean="0">
                <a:latin typeface="Arial" pitchFamily="34" charset="0"/>
              </a:rPr>
              <a:t>A </a:t>
            </a:r>
            <a:r>
              <a:rPr lang="en-US" sz="3200" b="1" i="1" u="sng" dirty="0" smtClean="0">
                <a:latin typeface="Arial" pitchFamily="34" charset="0"/>
              </a:rPr>
              <a:t>sample sequence</a:t>
            </a:r>
            <a:r>
              <a:rPr lang="en-US" sz="3200" dirty="0" smtClean="0">
                <a:latin typeface="Arial" pitchFamily="34" charset="0"/>
              </a:rPr>
              <a:t> </a:t>
            </a:r>
          </a:p>
          <a:p>
            <a:pPr indent="0" eaLnBrk="1" hangingPunct="1">
              <a:buFontTx/>
              <a:buNone/>
            </a:pPr>
            <a:r>
              <a:rPr lang="en-US" sz="3200" dirty="0" smtClean="0">
                <a:latin typeface="Arial" pitchFamily="34" charset="0"/>
              </a:rPr>
              <a:t>corresponds to the value of </a:t>
            </a:r>
          </a:p>
          <a:p>
            <a:pPr indent="0" eaLnBrk="1" hangingPunct="1">
              <a:buFontTx/>
              <a:buNone/>
            </a:pPr>
            <a:endParaRPr lang="en-US" sz="3200" b="1" i="1" u="sng" dirty="0" smtClean="0">
              <a:latin typeface="Arial" pitchFamily="34" charset="0"/>
            </a:endParaRPr>
          </a:p>
          <a:p>
            <a:pPr indent="0" eaLnBrk="1" hangingPunct="1">
              <a:buFontTx/>
              <a:buNone/>
            </a:pPr>
            <a:endParaRPr lang="en-US" sz="3200" b="1" i="1" u="sng" dirty="0" smtClean="0">
              <a:latin typeface="Arial" pitchFamily="34" charset="0"/>
            </a:endParaRPr>
          </a:p>
          <a:p>
            <a:pPr indent="0" eaLnBrk="1" hangingPunct="1">
              <a:buFontTx/>
              <a:buNone/>
            </a:pPr>
            <a:endParaRPr lang="en-US" sz="3200" dirty="0" smtClean="0">
              <a:latin typeface="Arial" pitchFamily="34" charset="0"/>
            </a:endParaRPr>
          </a:p>
          <a:p>
            <a:pPr indent="0" eaLnBrk="1" hangingPunct="1">
              <a:buFontTx/>
              <a:buNone/>
            </a:pPr>
            <a:r>
              <a:rPr lang="en-US" sz="3200" dirty="0" smtClean="0">
                <a:latin typeface="Arial" pitchFamily="34" charset="0"/>
              </a:rPr>
              <a:t>obtained after performing an experiment</a:t>
            </a:r>
          </a:p>
          <a:p>
            <a:pPr eaLnBrk="1" hangingPunct="1">
              <a:buFontTx/>
              <a:buNone/>
            </a:pPr>
            <a:endParaRPr lang="en-US" dirty="0" smtClean="0">
              <a:latin typeface="Arial" pitchFamily="34" charset="0"/>
            </a:endParaRPr>
          </a:p>
          <a:p>
            <a:pPr eaLnBrk="1" hangingPunct="1">
              <a:buFontTx/>
              <a:buNone/>
            </a:pPr>
            <a:endParaRPr lang="en-US" dirty="0" smtClean="0">
              <a:latin typeface="Arial" pitchFamily="34" charset="0"/>
            </a:endParaRPr>
          </a:p>
          <a:p>
            <a:pPr eaLnBrk="1" hangingPunct="1">
              <a:lnSpc>
                <a:spcPct val="50000"/>
              </a:lnSpc>
              <a:buFontTx/>
              <a:buNone/>
            </a:pPr>
            <a:endParaRPr lang="en-US" dirty="0" smtClean="0">
              <a:latin typeface="Arial" pitchFamily="34" charset="0"/>
            </a:endParaRPr>
          </a:p>
          <a:p>
            <a:pPr eaLnBrk="1" hangingPunct="1">
              <a:buFontTx/>
              <a:buNone/>
            </a:pPr>
            <a:endParaRPr lang="en-US" dirty="0" smtClean="0">
              <a:latin typeface="Arial" pitchFamily="34" charset="0"/>
            </a:endParaRPr>
          </a:p>
          <a:p>
            <a:pPr eaLnBrk="1" hangingPunct="1"/>
            <a:endParaRPr lang="en-US" dirty="0" smtClean="0"/>
          </a:p>
          <a:p>
            <a:pPr eaLnBrk="1" hangingPunct="1"/>
            <a:endParaRPr lang="en-US" sz="3200" dirty="0" smtClean="0"/>
          </a:p>
          <a:p>
            <a:pPr eaLnBrk="1" hangingPunct="1">
              <a:buFontTx/>
              <a:buNone/>
            </a:pPr>
            <a:endParaRPr lang="en-US" sz="3200" dirty="0" smtClean="0"/>
          </a:p>
        </p:txBody>
      </p:sp>
      <p:pic>
        <p:nvPicPr>
          <p:cNvPr id="6" name="Picture 5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336492" y="3886200"/>
            <a:ext cx="6781357" cy="451268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9C846-5EDA-43E8-9519-882027BBDE0D}" type="slidenum">
              <a:rPr lang="en-US"/>
              <a:pPr/>
              <a:t>50</a:t>
            </a:fld>
            <a:endParaRPr lang="en-US"/>
          </a:p>
        </p:txBody>
      </p:sp>
      <p:sp>
        <p:nvSpPr>
          <p:cNvPr id="825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State </a:t>
            </a:r>
            <a:r>
              <a:rPr lang="en-US" sz="3200" dirty="0"/>
              <a:t>space systems</a:t>
            </a:r>
          </a:p>
        </p:txBody>
      </p:sp>
      <p:sp>
        <p:nvSpPr>
          <p:cNvPr id="825348" name="Rectangle 4"/>
          <p:cNvSpPr>
            <a:spLocks noChangeArrowheads="1"/>
          </p:cNvSpPr>
          <p:nvPr/>
        </p:nvSpPr>
        <p:spPr bwMode="auto">
          <a:xfrm>
            <a:off x="647700" y="1219200"/>
            <a:ext cx="78486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800" dirty="0">
                <a:latin typeface="Century Schoolbook" pitchFamily="18" charset="0"/>
              </a:rPr>
              <a:t>W(k)</a:t>
            </a:r>
            <a:r>
              <a:rPr lang="en-US" i="0" dirty="0">
                <a:latin typeface="Helvetica" pitchFamily="34" charset="0"/>
              </a:rPr>
              <a:t>   is </a:t>
            </a:r>
            <a:r>
              <a:rPr lang="en-US" i="0" dirty="0" smtClean="0">
                <a:latin typeface="Helvetica" pitchFamily="34" charset="0"/>
              </a:rPr>
              <a:t>an uncorrelated RVS</a:t>
            </a:r>
            <a:endParaRPr lang="en-US" i="0" dirty="0">
              <a:latin typeface="Helvetica" pitchFamily="34" charset="0"/>
            </a:endParaRPr>
          </a:p>
        </p:txBody>
      </p:sp>
      <p:pic>
        <p:nvPicPr>
          <p:cNvPr id="825351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38200" y="2743200"/>
            <a:ext cx="6096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5359" name="Picture 1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38200" y="3962400"/>
            <a:ext cx="4495800" cy="1030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8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914400" y="5867400"/>
            <a:ext cx="7480492" cy="585430"/>
          </a:xfrm>
          <a:prstGeom prst="rect">
            <a:avLst/>
          </a:prstGeom>
          <a:noFill/>
          <a:ln/>
          <a:effectLst/>
        </p:spPr>
      </p:pic>
      <p:pic>
        <p:nvPicPr>
          <p:cNvPr id="10" name="Picture 5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828800" y="1981200"/>
            <a:ext cx="3929063" cy="43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E15A1-52E7-4E16-9268-E7E79285BA32}" type="slidenum">
              <a:rPr lang="en-US"/>
              <a:pPr/>
              <a:t>51</a:t>
            </a:fld>
            <a:endParaRPr lang="en-US"/>
          </a:p>
        </p:txBody>
      </p:sp>
      <p:sp>
        <p:nvSpPr>
          <p:cNvPr id="805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State </a:t>
            </a:r>
            <a:r>
              <a:rPr lang="en-US" sz="3200" dirty="0"/>
              <a:t>space systems</a:t>
            </a:r>
          </a:p>
        </p:txBody>
      </p:sp>
      <p:sp>
        <p:nvSpPr>
          <p:cNvPr id="805891" name="Rectangle 3"/>
          <p:cNvSpPr>
            <a:spLocks noChangeArrowheads="1"/>
          </p:cNvSpPr>
          <p:nvPr/>
        </p:nvSpPr>
        <p:spPr bwMode="auto">
          <a:xfrm>
            <a:off x="647700" y="2667000"/>
            <a:ext cx="78486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800" i="0">
                <a:latin typeface="Helvetica" pitchFamily="34" charset="0"/>
              </a:rPr>
              <a:t>State Initial Conditions (IC):</a:t>
            </a:r>
          </a:p>
        </p:txBody>
      </p:sp>
      <p:pic>
        <p:nvPicPr>
          <p:cNvPr id="805893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90600" y="1219200"/>
            <a:ext cx="61563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1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2915825" y="3810000"/>
            <a:ext cx="3702058" cy="444248"/>
          </a:xfrm>
          <a:prstGeom prst="rect">
            <a:avLst/>
          </a:prstGeom>
          <a:noFill/>
          <a:ln/>
          <a:effectLst/>
        </p:spPr>
      </p:pic>
      <p:pic>
        <p:nvPicPr>
          <p:cNvPr id="805899" name="Picture 1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133600" y="4648200"/>
            <a:ext cx="5967413" cy="61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066800" y="5715000"/>
            <a:ext cx="5948200" cy="635268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6EE77-DF17-459E-B6D8-EC4B041990AF}" type="slidenum">
              <a:rPr lang="en-US"/>
              <a:pPr/>
              <a:t>52</a:t>
            </a:fld>
            <a:endParaRPr lang="en-US"/>
          </a:p>
        </p:txBody>
      </p:sp>
      <p:sp>
        <p:nvSpPr>
          <p:cNvPr id="807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Dynamics of the mean</a:t>
            </a:r>
          </a:p>
        </p:txBody>
      </p:sp>
      <p:sp>
        <p:nvSpPr>
          <p:cNvPr id="807939" name="Rectangle 3"/>
          <p:cNvSpPr>
            <a:spLocks noChangeArrowheads="1"/>
          </p:cNvSpPr>
          <p:nvPr/>
        </p:nvSpPr>
        <p:spPr bwMode="auto">
          <a:xfrm>
            <a:off x="647700" y="3200400"/>
            <a:ext cx="78486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i="0">
                <a:latin typeface="Helvetica" pitchFamily="34" charset="0"/>
              </a:rPr>
              <a:t>Taking expectations on the equations above:</a:t>
            </a:r>
          </a:p>
        </p:txBody>
      </p:sp>
      <p:pic>
        <p:nvPicPr>
          <p:cNvPr id="80794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6800" y="1447800"/>
            <a:ext cx="61563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07942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98550" y="4419600"/>
            <a:ext cx="6946900" cy="153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987E7-1A92-4B5A-820C-88A630F06755}" type="slidenum">
              <a:rPr lang="en-US"/>
              <a:pPr/>
              <a:t>53</a:t>
            </a:fld>
            <a:endParaRPr lang="en-US"/>
          </a:p>
        </p:txBody>
      </p:sp>
      <p:sp>
        <p:nvSpPr>
          <p:cNvPr id="82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State </a:t>
            </a:r>
            <a:r>
              <a:rPr lang="en-US" sz="3200" dirty="0"/>
              <a:t>space systems</a:t>
            </a:r>
          </a:p>
        </p:txBody>
      </p:sp>
      <p:sp>
        <p:nvSpPr>
          <p:cNvPr id="826371" name="Rectangle 3"/>
          <p:cNvSpPr>
            <a:spLocks noChangeArrowheads="1"/>
          </p:cNvSpPr>
          <p:nvPr/>
        </p:nvSpPr>
        <p:spPr bwMode="auto">
          <a:xfrm>
            <a:off x="342900" y="3810000"/>
            <a:ext cx="8458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i="0">
                <a:latin typeface="Helvetica" pitchFamily="34" charset="0"/>
              </a:rPr>
              <a:t>Where now</a:t>
            </a:r>
          </a:p>
        </p:txBody>
      </p:sp>
      <p:sp>
        <p:nvSpPr>
          <p:cNvPr id="826372" name="Rectangle 4"/>
          <p:cNvSpPr>
            <a:spLocks noChangeArrowheads="1"/>
          </p:cNvSpPr>
          <p:nvPr/>
        </p:nvSpPr>
        <p:spPr bwMode="auto">
          <a:xfrm>
            <a:off x="685800" y="914400"/>
            <a:ext cx="47101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0">
                <a:latin typeface="Helvetica" pitchFamily="34" charset="0"/>
              </a:rPr>
              <a:t>Subtracting the means we obtain,</a:t>
            </a:r>
          </a:p>
        </p:txBody>
      </p:sp>
      <p:pic>
        <p:nvPicPr>
          <p:cNvPr id="826376" name="Picture 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24200" y="4419600"/>
            <a:ext cx="215106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6378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24200" y="5334000"/>
            <a:ext cx="2092325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6379" name="Picture 1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43000" y="1752600"/>
            <a:ext cx="6156325" cy="151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637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987E7-1A92-4B5A-820C-88A630F06755}" type="slidenum">
              <a:rPr lang="en-US"/>
              <a:pPr/>
              <a:t>54</a:t>
            </a:fld>
            <a:endParaRPr lang="en-US"/>
          </a:p>
        </p:txBody>
      </p:sp>
      <p:sp>
        <p:nvSpPr>
          <p:cNvPr id="82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Causality in cross-covariance</a:t>
            </a:r>
            <a:endParaRPr lang="en-US" sz="3200" dirty="0"/>
          </a:p>
        </p:txBody>
      </p:sp>
      <p:pic>
        <p:nvPicPr>
          <p:cNvPr id="18" name="Picture 17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801164" y="1143000"/>
            <a:ext cx="4112672" cy="509970"/>
          </a:xfrm>
          <a:prstGeom prst="rect">
            <a:avLst/>
          </a:prstGeom>
          <a:noFill/>
          <a:ln/>
          <a:effectLst/>
        </p:spPr>
      </p:pic>
      <p:pic>
        <p:nvPicPr>
          <p:cNvPr id="17" name="Picture 16" descr="TP_tmp.em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6286546" y="1219200"/>
            <a:ext cx="2174412" cy="382238"/>
          </a:xfrm>
          <a:prstGeom prst="rect">
            <a:avLst/>
          </a:prstGeom>
          <a:noFill/>
          <a:ln/>
          <a:effectLst/>
        </p:spPr>
      </p:pic>
      <p:sp>
        <p:nvSpPr>
          <p:cNvPr id="14" name="TextBox 13"/>
          <p:cNvSpPr txBox="1"/>
          <p:nvPr/>
        </p:nvSpPr>
        <p:spPr>
          <a:xfrm>
            <a:off x="533400" y="2057400"/>
            <a:ext cx="3599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Proof: </a:t>
            </a:r>
            <a:r>
              <a:rPr lang="en-US" i="0" dirty="0" smtClean="0">
                <a:latin typeface="Arial" pitchFamily="34" charset="0"/>
                <a:cs typeface="Arial" pitchFamily="34" charset="0"/>
              </a:rPr>
              <a:t>(by induction on </a:t>
            </a:r>
            <a:r>
              <a:rPr lang="en-US" dirty="0" smtClean="0">
                <a:latin typeface="Century" pitchFamily="18" charset="0"/>
                <a:cs typeface="Arial" pitchFamily="34" charset="0"/>
              </a:rPr>
              <a:t>k</a:t>
            </a:r>
            <a:r>
              <a:rPr lang="en-US" i="0" dirty="0" smtClean="0">
                <a:latin typeface="Arial" pitchFamily="34" charset="0"/>
                <a:cs typeface="Arial" pitchFamily="34" charset="0"/>
              </a:rPr>
              <a:t>)</a:t>
            </a:r>
            <a:endParaRPr lang="en-US" b="1" i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2000" y="2667000"/>
            <a:ext cx="76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i="0" u="sng" dirty="0" smtClean="0">
                <a:latin typeface="Arial" pitchFamily="34" charset="0"/>
                <a:cs typeface="Arial" pitchFamily="34" charset="0"/>
              </a:rPr>
              <a:t>Base case, </a:t>
            </a:r>
            <a:r>
              <a:rPr lang="en-US" u="sng" dirty="0" smtClean="0">
                <a:latin typeface="Century" pitchFamily="18" charset="0"/>
                <a:cs typeface="Arial" pitchFamily="34" charset="0"/>
              </a:rPr>
              <a:t>k=0</a:t>
            </a:r>
            <a:r>
              <a:rPr lang="en-US" dirty="0" smtClean="0">
                <a:latin typeface="Century" pitchFamily="18" charset="0"/>
                <a:cs typeface="Arial" pitchFamily="34" charset="0"/>
              </a:rPr>
              <a:t> </a:t>
            </a:r>
            <a:r>
              <a:rPr lang="en-US" i="0" dirty="0" smtClean="0">
                <a:latin typeface="Arial" pitchFamily="34" charset="0"/>
                <a:cs typeface="Arial" pitchFamily="34" charset="0"/>
              </a:rPr>
              <a:t>: trivial by assumptions on system</a:t>
            </a:r>
          </a:p>
          <a:p>
            <a:pPr marL="457200" indent="-457200">
              <a:buFont typeface="+mj-lt"/>
              <a:buAutoNum type="arabicPeriod"/>
            </a:pPr>
            <a:endParaRPr lang="en-US" i="0" u="sng" dirty="0" smtClean="0"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i="0" u="sng" dirty="0" smtClean="0">
                <a:latin typeface="Arial" pitchFamily="34" charset="0"/>
                <a:cs typeface="Arial" pitchFamily="34" charset="0"/>
              </a:rPr>
              <a:t>Case </a:t>
            </a:r>
            <a:r>
              <a:rPr lang="en-US" u="sng" dirty="0" smtClean="0">
                <a:latin typeface="Century" pitchFamily="18" charset="0"/>
                <a:cs typeface="Arial" pitchFamily="34" charset="0"/>
              </a:rPr>
              <a:t>k&gt;0</a:t>
            </a:r>
            <a:r>
              <a:rPr lang="en-US" i="0" dirty="0" smtClean="0">
                <a:latin typeface="Arial" pitchFamily="34" charset="0"/>
                <a:cs typeface="Arial" pitchFamily="34" charset="0"/>
              </a:rPr>
              <a:t> :</a:t>
            </a:r>
            <a:endParaRPr lang="en-US" i="0" u="sng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" name="Picture 19" descr="TP_tmp.emf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335434" y="4038600"/>
            <a:ext cx="8549331" cy="398968"/>
          </a:xfrm>
          <a:prstGeom prst="rect">
            <a:avLst/>
          </a:prstGeom>
          <a:noFill/>
          <a:ln/>
          <a:effectLst/>
        </p:spPr>
      </p:pic>
      <p:pic>
        <p:nvPicPr>
          <p:cNvPr id="16" name="Picture 15" descr="TP_tmp.emf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3078114" y="4800600"/>
            <a:ext cx="4303897" cy="892497"/>
          </a:xfrm>
          <a:prstGeom prst="rect">
            <a:avLst/>
          </a:prstGeom>
          <a:noFill/>
          <a:ln/>
          <a:effectLst/>
        </p:spPr>
      </p:pic>
      <p:pic>
        <p:nvPicPr>
          <p:cNvPr id="21" name="Picture 20" descr="TP_tmp.emf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3078672" y="6019800"/>
            <a:ext cx="460093" cy="215324"/>
          </a:xfrm>
          <a:prstGeom prst="rect">
            <a:avLst/>
          </a:prstGeom>
          <a:noFill/>
          <a:ln/>
          <a:effectLst/>
        </p:spPr>
      </p:pic>
      <p:sp>
        <p:nvSpPr>
          <p:cNvPr id="27" name="TextBox 26"/>
          <p:cNvSpPr txBox="1"/>
          <p:nvPr/>
        </p:nvSpPr>
        <p:spPr>
          <a:xfrm>
            <a:off x="5486400" y="5943600"/>
            <a:ext cx="3292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(by induction hypothesis)</a:t>
            </a:r>
            <a:endParaRPr lang="en-US" i="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 bwMode="auto">
          <a:xfrm flipV="1">
            <a:off x="3657600" y="5276123"/>
            <a:ext cx="3754525" cy="5150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Text Box 8"/>
          <p:cNvSpPr txBox="1">
            <a:spLocks noChangeArrowheads="1"/>
          </p:cNvSpPr>
          <p:nvPr/>
        </p:nvSpPr>
        <p:spPr bwMode="auto">
          <a:xfrm>
            <a:off x="7467600" y="4876800"/>
            <a:ext cx="412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0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98DB1-F321-4DA4-BB6D-F403E3AC0D15}" type="slidenum">
              <a:rPr lang="en-US"/>
              <a:pPr/>
              <a:t>55</a:t>
            </a:fld>
            <a:endParaRPr lang="en-US"/>
          </a:p>
        </p:txBody>
      </p:sp>
      <p:sp>
        <p:nvSpPr>
          <p:cNvPr id="80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Covariance propagation</a:t>
            </a:r>
          </a:p>
        </p:txBody>
      </p:sp>
      <p:sp>
        <p:nvSpPr>
          <p:cNvPr id="808963" name="Rectangle 3"/>
          <p:cNvSpPr>
            <a:spLocks noChangeArrowheads="1"/>
          </p:cNvSpPr>
          <p:nvPr/>
        </p:nvSpPr>
        <p:spPr bwMode="auto">
          <a:xfrm>
            <a:off x="342900" y="2667000"/>
            <a:ext cx="8458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i="0">
                <a:latin typeface="Helvetica" pitchFamily="34" charset="0"/>
              </a:rPr>
              <a:t>Notice that:</a:t>
            </a:r>
          </a:p>
        </p:txBody>
      </p:sp>
      <p:pic>
        <p:nvPicPr>
          <p:cNvPr id="808966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9713" y="4038600"/>
            <a:ext cx="866457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08968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95400" y="1676400"/>
            <a:ext cx="6156325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6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48382-2B8F-4ACC-A5E9-E5E1DEAB0F3C}" type="slidenum">
              <a:rPr lang="en-US"/>
              <a:pPr/>
              <a:t>56</a:t>
            </a:fld>
            <a:endParaRPr lang="en-US"/>
          </a:p>
        </p:txBody>
      </p:sp>
      <p:sp>
        <p:nvSpPr>
          <p:cNvPr id="827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smtClean="0"/>
              <a:t>Covariance </a:t>
            </a:r>
            <a:r>
              <a:rPr lang="en-US" sz="2800" b="1" dirty="0"/>
              <a:t>propagation</a:t>
            </a:r>
          </a:p>
        </p:txBody>
      </p:sp>
      <p:sp>
        <p:nvSpPr>
          <p:cNvPr id="827395" name="Rectangle 3"/>
          <p:cNvSpPr>
            <a:spLocks noChangeArrowheads="1"/>
          </p:cNvSpPr>
          <p:nvPr/>
        </p:nvSpPr>
        <p:spPr bwMode="auto">
          <a:xfrm>
            <a:off x="381000" y="990600"/>
            <a:ext cx="8458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i="0">
                <a:latin typeface="Helvetica" pitchFamily="34" charset="0"/>
              </a:rPr>
              <a:t>Taking expectations to:</a:t>
            </a:r>
          </a:p>
        </p:txBody>
      </p:sp>
      <p:pic>
        <p:nvPicPr>
          <p:cNvPr id="827401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0088" y="2057400"/>
            <a:ext cx="7742237" cy="353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7402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66800" y="3429000"/>
            <a:ext cx="2451100" cy="42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27403" name="AutoShape 11"/>
          <p:cNvSpPr>
            <a:spLocks/>
          </p:cNvSpPr>
          <p:nvPr/>
        </p:nvSpPr>
        <p:spPr bwMode="auto">
          <a:xfrm rot="5400000">
            <a:off x="2209800" y="990600"/>
            <a:ext cx="533400" cy="3886200"/>
          </a:xfrm>
          <a:prstGeom prst="rightBrace">
            <a:avLst>
              <a:gd name="adj1" fmla="val 60714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740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FFE8-C57A-4EBC-BCAF-00B63005C172}" type="slidenum">
              <a:rPr lang="en-US"/>
              <a:pPr/>
              <a:t>57</a:t>
            </a:fld>
            <a:endParaRPr lang="en-US"/>
          </a:p>
        </p:txBody>
      </p:sp>
      <p:pic>
        <p:nvPicPr>
          <p:cNvPr id="829451" name="Picture 1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35100" y="1598613"/>
            <a:ext cx="6267450" cy="287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2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smtClean="0"/>
              <a:t>Covariance </a:t>
            </a:r>
            <a:r>
              <a:rPr lang="en-US" sz="2800" b="1" dirty="0"/>
              <a:t>propagation</a:t>
            </a:r>
          </a:p>
        </p:txBody>
      </p:sp>
      <p:sp>
        <p:nvSpPr>
          <p:cNvPr id="829443" name="Rectangle 3"/>
          <p:cNvSpPr>
            <a:spLocks noChangeArrowheads="1"/>
          </p:cNvSpPr>
          <p:nvPr/>
        </p:nvSpPr>
        <p:spPr bwMode="auto">
          <a:xfrm>
            <a:off x="381000" y="990600"/>
            <a:ext cx="8458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i="0" dirty="0">
                <a:latin typeface="Helvetica" pitchFamily="34" charset="0"/>
              </a:rPr>
              <a:t>Notice that:</a:t>
            </a:r>
          </a:p>
        </p:txBody>
      </p:sp>
      <p:pic>
        <p:nvPicPr>
          <p:cNvPr id="829446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38200" y="5257800"/>
            <a:ext cx="6457950" cy="130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29447" name="Line 7"/>
          <p:cNvSpPr>
            <a:spLocks noChangeShapeType="1"/>
          </p:cNvSpPr>
          <p:nvPr/>
        </p:nvSpPr>
        <p:spPr bwMode="auto">
          <a:xfrm flipV="1">
            <a:off x="5029200" y="2209800"/>
            <a:ext cx="228600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29448" name="Text Box 8"/>
          <p:cNvSpPr txBox="1">
            <a:spLocks noChangeArrowheads="1"/>
          </p:cNvSpPr>
          <p:nvPr/>
        </p:nvSpPr>
        <p:spPr bwMode="auto">
          <a:xfrm>
            <a:off x="7391400" y="1828800"/>
            <a:ext cx="412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600" b="1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29449" name="Line 9"/>
          <p:cNvSpPr>
            <a:spLocks noChangeShapeType="1"/>
          </p:cNvSpPr>
          <p:nvPr/>
        </p:nvSpPr>
        <p:spPr bwMode="auto">
          <a:xfrm flipV="1">
            <a:off x="5257800" y="3048000"/>
            <a:ext cx="228600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29450" name="Text Box 10"/>
          <p:cNvSpPr txBox="1">
            <a:spLocks noChangeArrowheads="1"/>
          </p:cNvSpPr>
          <p:nvPr/>
        </p:nvSpPr>
        <p:spPr bwMode="auto">
          <a:xfrm>
            <a:off x="7620000" y="2667000"/>
            <a:ext cx="412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600" b="1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29454" name="Rectangle 14"/>
          <p:cNvSpPr>
            <a:spLocks noChangeArrowheads="1"/>
          </p:cNvSpPr>
          <p:nvPr/>
        </p:nvSpPr>
        <p:spPr bwMode="auto">
          <a:xfrm>
            <a:off x="533400" y="4416425"/>
            <a:ext cx="436613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0" dirty="0">
                <a:latin typeface="Helvetica" pitchFamily="34" charset="0"/>
              </a:rPr>
              <a:t>(</a:t>
            </a:r>
            <a:r>
              <a:rPr lang="en-US" b="1" dirty="0" smtClean="0">
                <a:latin typeface="Century Schoolbook" pitchFamily="18" charset="0"/>
              </a:rPr>
              <a:t>W</a:t>
            </a:r>
            <a:r>
              <a:rPr lang="en-US" b="1" i="0" dirty="0" smtClean="0">
                <a:latin typeface="Century Schoolbook" pitchFamily="18" charset="0"/>
              </a:rPr>
              <a:t>(</a:t>
            </a:r>
            <a:r>
              <a:rPr lang="en-US" b="1" dirty="0" smtClean="0">
                <a:latin typeface="Century Schoolbook" pitchFamily="18" charset="0"/>
              </a:rPr>
              <a:t>k</a:t>
            </a:r>
            <a:r>
              <a:rPr lang="en-US" b="1" i="0" dirty="0" smtClean="0">
                <a:latin typeface="Century Schoolbook" pitchFamily="18" charset="0"/>
              </a:rPr>
              <a:t>)</a:t>
            </a:r>
            <a:r>
              <a:rPr lang="en-US" b="1" dirty="0" smtClean="0">
                <a:latin typeface="Century Schoolbook" pitchFamily="18" charset="0"/>
              </a:rPr>
              <a:t> </a:t>
            </a:r>
            <a:r>
              <a:rPr lang="en-US" i="0" dirty="0">
                <a:latin typeface="Century Schoolbook" pitchFamily="18" charset="0"/>
              </a:rPr>
              <a:t>is</a:t>
            </a:r>
            <a:r>
              <a:rPr lang="en-US" i="0" dirty="0">
                <a:latin typeface="Helvetica" pitchFamily="34" charset="0"/>
              </a:rPr>
              <a:t> </a:t>
            </a:r>
            <a:r>
              <a:rPr lang="en-US" i="0" dirty="0" smtClean="0">
                <a:latin typeface="Helvetica" pitchFamily="34" charset="0"/>
              </a:rPr>
              <a:t>an uncorrelated RVS)</a:t>
            </a:r>
            <a:endParaRPr lang="en-US" i="0" dirty="0">
              <a:latin typeface="Helvetic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47" grpId="0" animBg="1"/>
      <p:bldP spid="829448" grpId="0"/>
      <p:bldP spid="829449" grpId="0" animBg="1"/>
      <p:bldP spid="829450" grpId="0"/>
      <p:bldP spid="82945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FE117-3981-4861-9745-714D70345245}" type="slidenum">
              <a:rPr lang="en-US"/>
              <a:pPr/>
              <a:t>58</a:t>
            </a:fld>
            <a:endParaRPr lang="en-US"/>
          </a:p>
        </p:txBody>
      </p:sp>
      <p:sp>
        <p:nvSpPr>
          <p:cNvPr id="83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smtClean="0"/>
              <a:t>Covariance </a:t>
            </a:r>
            <a:r>
              <a:rPr lang="en-US" sz="2800" b="1" dirty="0"/>
              <a:t>propagation</a:t>
            </a:r>
          </a:p>
        </p:txBody>
      </p:sp>
      <p:sp>
        <p:nvSpPr>
          <p:cNvPr id="830467" name="Rectangle 3"/>
          <p:cNvSpPr>
            <a:spLocks noChangeArrowheads="1"/>
          </p:cNvSpPr>
          <p:nvPr/>
        </p:nvSpPr>
        <p:spPr bwMode="auto">
          <a:xfrm>
            <a:off x="381000" y="990600"/>
            <a:ext cx="8458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i="0">
                <a:latin typeface="Helvetica" pitchFamily="34" charset="0"/>
              </a:rPr>
              <a:t>We obtain the following Lyapunov equation:</a:t>
            </a:r>
          </a:p>
        </p:txBody>
      </p:sp>
      <p:pic>
        <p:nvPicPr>
          <p:cNvPr id="830470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47800" y="4800600"/>
            <a:ext cx="5181600" cy="538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30471" name="Rectangle 7"/>
          <p:cNvSpPr>
            <a:spLocks noChangeArrowheads="1"/>
          </p:cNvSpPr>
          <p:nvPr/>
        </p:nvSpPr>
        <p:spPr bwMode="auto">
          <a:xfrm>
            <a:off x="342900" y="2286000"/>
            <a:ext cx="8534400" cy="11430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830473" name="Picture 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8175" y="2667000"/>
            <a:ext cx="78676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30474" name="Picture 10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524000" y="5867400"/>
            <a:ext cx="6716889" cy="49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08A80-6DAD-49C4-A227-82BAE399D716}" type="slidenum">
              <a:rPr lang="en-US"/>
              <a:pPr/>
              <a:t>59</a:t>
            </a:fld>
            <a:endParaRPr lang="en-US"/>
          </a:p>
        </p:txBody>
      </p:sp>
      <p:sp>
        <p:nvSpPr>
          <p:cNvPr id="811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smtClean="0"/>
              <a:t>Covariance </a:t>
            </a:r>
            <a:r>
              <a:rPr lang="en-US" sz="2800" b="1" dirty="0"/>
              <a:t>propagation</a:t>
            </a:r>
          </a:p>
        </p:txBody>
      </p:sp>
      <p:sp>
        <p:nvSpPr>
          <p:cNvPr id="811011" name="Rectangle 3"/>
          <p:cNvSpPr>
            <a:spLocks noChangeArrowheads="1"/>
          </p:cNvSpPr>
          <p:nvPr/>
        </p:nvSpPr>
        <p:spPr bwMode="auto">
          <a:xfrm>
            <a:off x="381000" y="990600"/>
            <a:ext cx="8458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i="0">
                <a:latin typeface="Helvetica" pitchFamily="34" charset="0"/>
              </a:rPr>
              <a:t>From the output equation</a:t>
            </a:r>
          </a:p>
        </p:txBody>
      </p:sp>
      <p:pic>
        <p:nvPicPr>
          <p:cNvPr id="811013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11325" y="5105400"/>
            <a:ext cx="57213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1020" name="Picture 1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62200" y="2286000"/>
            <a:ext cx="3857625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11022" name="Rectangle 14"/>
          <p:cNvSpPr>
            <a:spLocks noChangeArrowheads="1"/>
          </p:cNvSpPr>
          <p:nvPr/>
        </p:nvSpPr>
        <p:spPr bwMode="auto">
          <a:xfrm>
            <a:off x="533400" y="3429000"/>
            <a:ext cx="14906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0">
                <a:latin typeface="Helvetica" pitchFamily="34" charset="0"/>
              </a:rPr>
              <a:t>we obtain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10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CCF54-9E32-4A04-8874-5A29F173C75A}" type="slidenum">
              <a:rPr lang="en-US"/>
              <a:pPr/>
              <a:t>6</a:t>
            </a:fld>
            <a:endParaRPr lang="en-US"/>
          </a:p>
        </p:txBody>
      </p:sp>
      <p:sp>
        <p:nvSpPr>
          <p:cNvPr id="7802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/>
              <a:t>2</a:t>
            </a:r>
            <a:r>
              <a:rPr lang="en-US" baseline="30000"/>
              <a:t>nd</a:t>
            </a:r>
            <a:r>
              <a:rPr lang="en-US"/>
              <a:t> order statistics</a:t>
            </a:r>
          </a:p>
        </p:txBody>
      </p:sp>
      <p:sp>
        <p:nvSpPr>
          <p:cNvPr id="78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3200400"/>
            <a:ext cx="8305800" cy="4572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b="1">
                <a:latin typeface="Arial" charset="0"/>
              </a:rPr>
              <a:t>Expected value or mean of </a:t>
            </a:r>
            <a:r>
              <a:rPr lang="en-US" sz="3200" b="1" i="1">
                <a:latin typeface="Century Schoolbook" pitchFamily="18" charset="0"/>
              </a:rPr>
              <a:t>X(k)</a:t>
            </a:r>
            <a:r>
              <a:rPr lang="en-US">
                <a:latin typeface="Arial" charset="0"/>
              </a:rPr>
              <a:t>,</a:t>
            </a:r>
            <a:r>
              <a:rPr lang="en-US" i="1">
                <a:latin typeface="Century Schoolbook" pitchFamily="18" charset="0"/>
              </a:rPr>
              <a:t> 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b="1">
              <a:latin typeface="Arial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sz="2000">
              <a:latin typeface="Arial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sz="1800">
              <a:latin typeface="Arial" charset="0"/>
            </a:endParaRPr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endParaRPr lang="en-US" sz="2400"/>
          </a:p>
          <a:p>
            <a:pPr>
              <a:lnSpc>
                <a:spcPct val="90000"/>
              </a:lnSpc>
            </a:pPr>
            <a:endParaRPr lang="en-US" sz="2400"/>
          </a:p>
          <a:p>
            <a:pPr>
              <a:lnSpc>
                <a:spcPct val="90000"/>
              </a:lnSpc>
              <a:buFontTx/>
              <a:buNone/>
            </a:pPr>
            <a:endParaRPr lang="en-US" sz="2400"/>
          </a:p>
        </p:txBody>
      </p:sp>
      <p:pic>
        <p:nvPicPr>
          <p:cNvPr id="780292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1981200"/>
            <a:ext cx="24003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80293" name="Rectangle 5"/>
          <p:cNvSpPr>
            <a:spLocks noChangeArrowheads="1"/>
          </p:cNvSpPr>
          <p:nvPr/>
        </p:nvSpPr>
        <p:spPr bwMode="auto">
          <a:xfrm>
            <a:off x="457200" y="990600"/>
            <a:ext cx="7061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0">
                <a:latin typeface="Arial" charset="0"/>
              </a:rPr>
              <a:t>For a two-sided </a:t>
            </a:r>
            <a:r>
              <a:rPr lang="en-US" b="1" i="0">
                <a:latin typeface="Arial" charset="0"/>
              </a:rPr>
              <a:t>Random Vector Sequence (RVS)</a:t>
            </a:r>
          </a:p>
        </p:txBody>
      </p:sp>
      <p:pic>
        <p:nvPicPr>
          <p:cNvPr id="780294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33600" y="4953000"/>
            <a:ext cx="4603750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80295" name="Rectangle 7"/>
          <p:cNvSpPr>
            <a:spLocks noChangeArrowheads="1"/>
          </p:cNvSpPr>
          <p:nvPr/>
        </p:nvSpPr>
        <p:spPr bwMode="auto">
          <a:xfrm>
            <a:off x="1828800" y="4419600"/>
            <a:ext cx="5486400" cy="1447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E47C4-D19D-4268-8546-638C0FA13C0F}" type="slidenum">
              <a:rPr lang="en-US"/>
              <a:pPr/>
              <a:t>60</a:t>
            </a:fld>
            <a:endParaRPr lang="en-US"/>
          </a:p>
        </p:txBody>
      </p:sp>
      <p:sp>
        <p:nvSpPr>
          <p:cNvPr id="832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/>
              <a:t>Covariance propagation</a:t>
            </a:r>
          </a:p>
        </p:txBody>
      </p:sp>
      <p:sp>
        <p:nvSpPr>
          <p:cNvPr id="832515" name="Rectangle 3"/>
          <p:cNvSpPr>
            <a:spLocks noChangeArrowheads="1"/>
          </p:cNvSpPr>
          <p:nvPr/>
        </p:nvSpPr>
        <p:spPr bwMode="auto">
          <a:xfrm>
            <a:off x="685800" y="914400"/>
            <a:ext cx="2743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0">
                <a:latin typeface="Helvetica" pitchFamily="34" charset="0"/>
              </a:rPr>
              <a:t>Lets now compute,</a:t>
            </a:r>
          </a:p>
        </p:txBody>
      </p:sp>
      <p:pic>
        <p:nvPicPr>
          <p:cNvPr id="832516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3400" y="1828800"/>
            <a:ext cx="6297613" cy="59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32517" name="Rectangle 5"/>
          <p:cNvSpPr>
            <a:spLocks noChangeArrowheads="1"/>
          </p:cNvSpPr>
          <p:nvPr/>
        </p:nvSpPr>
        <p:spPr bwMode="auto">
          <a:xfrm>
            <a:off x="457200" y="3200400"/>
            <a:ext cx="51133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0">
                <a:latin typeface="Helvetica" pitchFamily="34" charset="0"/>
              </a:rPr>
              <a:t>Using the solution of the LTI system,</a:t>
            </a:r>
          </a:p>
        </p:txBody>
      </p:sp>
      <p:pic>
        <p:nvPicPr>
          <p:cNvPr id="832518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3688" y="4572000"/>
            <a:ext cx="8556625" cy="113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32519" name="Picture 7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696200" y="1905000"/>
            <a:ext cx="881063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251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029BA-BB55-413E-BA22-3124773D8ED1}" type="slidenum">
              <a:rPr lang="en-US"/>
              <a:pPr/>
              <a:t>61</a:t>
            </a:fld>
            <a:endParaRPr lang="en-US"/>
          </a:p>
        </p:txBody>
      </p:sp>
      <p:sp>
        <p:nvSpPr>
          <p:cNvPr id="831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/>
              <a:t>Covariance propagation</a:t>
            </a:r>
          </a:p>
        </p:txBody>
      </p:sp>
      <p:pic>
        <p:nvPicPr>
          <p:cNvPr id="831492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3400" y="2836863"/>
            <a:ext cx="6297613" cy="59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31498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93688" y="990600"/>
            <a:ext cx="8556625" cy="113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31499" name="Picture 1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143000" y="3733800"/>
            <a:ext cx="3852863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31502" name="Picture 14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676400" y="4495800"/>
            <a:ext cx="6408738" cy="113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Line 7"/>
          <p:cNvSpPr>
            <a:spLocks noChangeShapeType="1"/>
          </p:cNvSpPr>
          <p:nvPr/>
        </p:nvSpPr>
        <p:spPr bwMode="auto">
          <a:xfrm flipV="1">
            <a:off x="5257800" y="4648200"/>
            <a:ext cx="281940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8153400" y="4267200"/>
            <a:ext cx="412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0</a:t>
            </a:r>
          </a:p>
        </p:txBody>
      </p:sp>
      <p:pic>
        <p:nvPicPr>
          <p:cNvPr id="12" name="Picture 11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1066800" y="5943600"/>
            <a:ext cx="2575125" cy="463456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E47C4-D19D-4268-8546-638C0FA13C0F}" type="slidenum">
              <a:rPr lang="en-US"/>
              <a:pPr/>
              <a:t>62</a:t>
            </a:fld>
            <a:endParaRPr lang="en-US"/>
          </a:p>
        </p:txBody>
      </p:sp>
      <p:sp>
        <p:nvSpPr>
          <p:cNvPr id="832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/>
              <a:t>Covariance propagation</a:t>
            </a:r>
          </a:p>
        </p:txBody>
      </p:sp>
      <p:sp>
        <p:nvSpPr>
          <p:cNvPr id="832515" name="Rectangle 3"/>
          <p:cNvSpPr>
            <a:spLocks noChangeArrowheads="1"/>
          </p:cNvSpPr>
          <p:nvPr/>
        </p:nvSpPr>
        <p:spPr bwMode="auto">
          <a:xfrm>
            <a:off x="685800" y="914400"/>
            <a:ext cx="2743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0" dirty="0">
                <a:latin typeface="Helvetica" pitchFamily="34" charset="0"/>
              </a:rPr>
              <a:t>Lets now </a:t>
            </a:r>
            <a:r>
              <a:rPr lang="en-US" i="0" dirty="0" smtClean="0">
                <a:latin typeface="Helvetica" pitchFamily="34" charset="0"/>
              </a:rPr>
              <a:t>compute</a:t>
            </a:r>
            <a:endParaRPr lang="en-US" i="0" dirty="0">
              <a:latin typeface="Helvetica" pitchFamily="34" charset="0"/>
            </a:endParaRPr>
          </a:p>
        </p:txBody>
      </p:sp>
      <p:pic>
        <p:nvPicPr>
          <p:cNvPr id="13" name="Picture 1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828794" y="1748133"/>
            <a:ext cx="6164021" cy="612153"/>
          </a:xfrm>
          <a:prstGeom prst="rect">
            <a:avLst/>
          </a:prstGeom>
          <a:noFill/>
          <a:ln/>
          <a:effectLst/>
        </p:spPr>
      </p:pic>
      <p:pic>
        <p:nvPicPr>
          <p:cNvPr id="17" name="Picture 16" descr="TP_tmp.em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1866231" y="3500735"/>
            <a:ext cx="1606936" cy="383368"/>
          </a:xfrm>
          <a:prstGeom prst="rect">
            <a:avLst/>
          </a:prstGeom>
          <a:noFill/>
          <a:ln/>
          <a:effectLst/>
        </p:spPr>
      </p:pic>
      <p:pic>
        <p:nvPicPr>
          <p:cNvPr id="12" name="Picture 11" descr="TP_tmp.emf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2913065" y="2586333"/>
            <a:ext cx="3767294" cy="427495"/>
          </a:xfrm>
          <a:prstGeom prst="rect">
            <a:avLst/>
          </a:prstGeom>
          <a:noFill/>
          <a:ln/>
          <a:effectLst/>
        </p:spPr>
      </p:pic>
      <p:sp>
        <p:nvSpPr>
          <p:cNvPr id="18" name="Rectangle 3"/>
          <p:cNvSpPr>
            <a:spLocks noChangeArrowheads="1"/>
          </p:cNvSpPr>
          <p:nvPr/>
        </p:nvSpPr>
        <p:spPr bwMode="auto">
          <a:xfrm>
            <a:off x="685800" y="3576935"/>
            <a:ext cx="102463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0" dirty="0" smtClean="0">
                <a:latin typeface="Helvetica" pitchFamily="34" charset="0"/>
              </a:rPr>
              <a:t>define</a:t>
            </a:r>
            <a:endParaRPr lang="en-US" i="0" dirty="0">
              <a:latin typeface="Helvetica" pitchFamily="34" charset="0"/>
            </a:endParaRPr>
          </a:p>
        </p:txBody>
      </p:sp>
      <p:pic>
        <p:nvPicPr>
          <p:cNvPr id="11" name="Picture 10" descr="TP_tmp.emf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768464" y="4419600"/>
            <a:ext cx="7818097" cy="1791648"/>
          </a:xfrm>
          <a:prstGeom prst="rect">
            <a:avLst/>
          </a:prstGeom>
          <a:noFill/>
          <a:ln/>
          <a:effectLst/>
        </p:spPr>
      </p:pic>
      <p:pic>
        <p:nvPicPr>
          <p:cNvPr id="14" name="Picture 13" descr="TP_tmp.emf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7664044" y="1748133"/>
            <a:ext cx="935610" cy="446418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38D53-8404-4E57-9371-0DC2C03A1777}" type="slidenum">
              <a:rPr lang="en-US"/>
              <a:pPr/>
              <a:t>63</a:t>
            </a:fld>
            <a:endParaRPr lang="en-US"/>
          </a:p>
        </p:txBody>
      </p:sp>
      <p:sp>
        <p:nvSpPr>
          <p:cNvPr id="813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/>
              <a:t>Covariance propagation</a:t>
            </a:r>
          </a:p>
        </p:txBody>
      </p:sp>
      <p:pic>
        <p:nvPicPr>
          <p:cNvPr id="81306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422400" y="1219200"/>
            <a:ext cx="6297613" cy="59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13061" name="Rectangle 5"/>
          <p:cNvSpPr>
            <a:spLocks noChangeArrowheads="1"/>
          </p:cNvSpPr>
          <p:nvPr/>
        </p:nvSpPr>
        <p:spPr bwMode="auto">
          <a:xfrm>
            <a:off x="457200" y="2133600"/>
            <a:ext cx="1420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0">
                <a:latin typeface="Helvetica" pitchFamily="34" charset="0"/>
              </a:rPr>
              <a:t>Satisfies:</a:t>
            </a:r>
          </a:p>
        </p:txBody>
      </p:sp>
      <p:pic>
        <p:nvPicPr>
          <p:cNvPr id="813062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14400" y="3200400"/>
            <a:ext cx="4919663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13063" name="Rectangle 7"/>
          <p:cNvSpPr>
            <a:spLocks noChangeArrowheads="1"/>
          </p:cNvSpPr>
          <p:nvPr/>
        </p:nvSpPr>
        <p:spPr bwMode="auto">
          <a:xfrm>
            <a:off x="647700" y="2857500"/>
            <a:ext cx="8191500" cy="24765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813065" name="Picture 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620000" y="3314700"/>
            <a:ext cx="881063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15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914400" y="4343400"/>
            <a:ext cx="5943600" cy="501523"/>
          </a:xfrm>
          <a:prstGeom prst="rect">
            <a:avLst/>
          </a:prstGeom>
          <a:noFill/>
          <a:ln/>
          <a:effectLst/>
        </p:spPr>
      </p:pic>
      <p:pic>
        <p:nvPicPr>
          <p:cNvPr id="17" name="Picture 9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620000" y="4495800"/>
            <a:ext cx="881063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061" grpId="0"/>
      <p:bldP spid="81306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BEB7A-9EFA-4072-B1FD-44A295A97EB5}" type="slidenum">
              <a:rPr lang="en-US"/>
              <a:pPr/>
              <a:t>64</a:t>
            </a:fld>
            <a:endParaRPr lang="en-US"/>
          </a:p>
        </p:txBody>
      </p:sp>
      <p:sp>
        <p:nvSpPr>
          <p:cNvPr id="814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/>
              <a:t>Stationary  covariance equation</a:t>
            </a:r>
          </a:p>
        </p:txBody>
      </p:sp>
      <p:sp>
        <p:nvSpPr>
          <p:cNvPr id="814083" name="Rectangle 3"/>
          <p:cNvSpPr>
            <a:spLocks noChangeArrowheads="1"/>
          </p:cNvSpPr>
          <p:nvPr/>
        </p:nvSpPr>
        <p:spPr bwMode="auto">
          <a:xfrm>
            <a:off x="304800" y="990600"/>
            <a:ext cx="85344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i="0">
                <a:latin typeface="Helvetica" pitchFamily="34" charset="0"/>
              </a:rPr>
              <a:t>If </a:t>
            </a:r>
            <a:r>
              <a:rPr lang="en-US">
                <a:latin typeface="Century Schoolbook" pitchFamily="18" charset="0"/>
              </a:rPr>
              <a:t>W(k)</a:t>
            </a:r>
            <a:r>
              <a:rPr lang="en-US" i="0">
                <a:latin typeface="Helvetica" pitchFamily="34" charset="0"/>
              </a:rPr>
              <a:t> is WSS</a:t>
            </a:r>
          </a:p>
        </p:txBody>
      </p:sp>
      <p:sp>
        <p:nvSpPr>
          <p:cNvPr id="814085" name="Rectangle 5"/>
          <p:cNvSpPr>
            <a:spLocks noChangeArrowheads="1"/>
          </p:cNvSpPr>
          <p:nvPr/>
        </p:nvSpPr>
        <p:spPr bwMode="auto">
          <a:xfrm>
            <a:off x="531813" y="2743200"/>
            <a:ext cx="66680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i="0" dirty="0">
                <a:latin typeface="Helvetica" pitchFamily="34" charset="0"/>
              </a:rPr>
              <a:t>and  </a:t>
            </a:r>
            <a:r>
              <a:rPr lang="en-US" dirty="0">
                <a:latin typeface="Century Schoolbook" pitchFamily="18" charset="0"/>
              </a:rPr>
              <a:t>X(k)</a:t>
            </a:r>
            <a:r>
              <a:rPr lang="en-US" i="0" dirty="0">
                <a:latin typeface="Helvetica" pitchFamily="34" charset="0"/>
              </a:rPr>
              <a:t> and </a:t>
            </a:r>
            <a:r>
              <a:rPr lang="en-US" dirty="0">
                <a:latin typeface="Century Schoolbook" pitchFamily="18" charset="0"/>
              </a:rPr>
              <a:t>Y(k)</a:t>
            </a:r>
            <a:r>
              <a:rPr lang="en-US" i="0" dirty="0">
                <a:latin typeface="Helvetica" pitchFamily="34" charset="0"/>
              </a:rPr>
              <a:t>  will converge to WSS </a:t>
            </a:r>
            <a:r>
              <a:rPr lang="en-US" i="0" dirty="0" smtClean="0">
                <a:latin typeface="Helvetica" pitchFamily="34" charset="0"/>
              </a:rPr>
              <a:t>RVS</a:t>
            </a:r>
            <a:r>
              <a:rPr lang="en-US" i="0" dirty="0">
                <a:latin typeface="Helvetica" pitchFamily="34" charset="0"/>
              </a:rPr>
              <a:t>:</a:t>
            </a:r>
          </a:p>
        </p:txBody>
      </p:sp>
      <p:sp>
        <p:nvSpPr>
          <p:cNvPr id="814086" name="Rectangle 6"/>
          <p:cNvSpPr>
            <a:spLocks noChangeArrowheads="1"/>
          </p:cNvSpPr>
          <p:nvPr/>
        </p:nvSpPr>
        <p:spPr bwMode="auto">
          <a:xfrm>
            <a:off x="381000" y="1828800"/>
            <a:ext cx="662232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i="0" dirty="0">
                <a:latin typeface="Helvetica" pitchFamily="34" charset="0"/>
              </a:rPr>
              <a:t>and </a:t>
            </a:r>
            <a:r>
              <a:rPr lang="en-US" dirty="0">
                <a:latin typeface="Century Schoolbook" pitchFamily="18" charset="0"/>
              </a:rPr>
              <a:t>A</a:t>
            </a:r>
            <a:r>
              <a:rPr lang="en-US" i="0" dirty="0">
                <a:latin typeface="Helvetica" pitchFamily="34" charset="0"/>
              </a:rPr>
              <a:t> is </a:t>
            </a:r>
            <a:r>
              <a:rPr lang="en-US" i="0" dirty="0" smtClean="0">
                <a:latin typeface="Helvetica" pitchFamily="34" charset="0"/>
              </a:rPr>
              <a:t>Schur </a:t>
            </a:r>
            <a:r>
              <a:rPr lang="en-US" sz="2000" i="0" dirty="0" smtClean="0">
                <a:latin typeface="Helvetica" pitchFamily="34" charset="0"/>
              </a:rPr>
              <a:t>(i.e</a:t>
            </a:r>
            <a:r>
              <a:rPr lang="en-US" sz="2000" i="0" dirty="0">
                <a:latin typeface="Helvetica" pitchFamily="34" charset="0"/>
              </a:rPr>
              <a:t>. all eigenvalues inside </a:t>
            </a:r>
            <a:r>
              <a:rPr lang="en-US" sz="2000" i="0" dirty="0" smtClean="0">
                <a:latin typeface="Helvetica" pitchFamily="34" charset="0"/>
              </a:rPr>
              <a:t>unit </a:t>
            </a:r>
            <a:r>
              <a:rPr lang="en-US" sz="2000" i="0" dirty="0">
                <a:latin typeface="Helvetica" pitchFamily="34" charset="0"/>
              </a:rPr>
              <a:t>circle):</a:t>
            </a:r>
          </a:p>
        </p:txBody>
      </p:sp>
      <p:pic>
        <p:nvPicPr>
          <p:cNvPr id="814092" name="Picture 1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3400" y="5105400"/>
            <a:ext cx="3879850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4093" name="Picture 13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029200" y="5105400"/>
            <a:ext cx="3784600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4096" name="Picture 1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3400" y="3962400"/>
            <a:ext cx="2976562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4097" name="Picture 1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105400" y="3962400"/>
            <a:ext cx="3222625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4099" name="Picture 19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553200" y="6019800"/>
            <a:ext cx="2263775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C4C0-3FB9-457A-852B-EB5836F75E35}" type="slidenum">
              <a:rPr lang="en-US"/>
              <a:pPr/>
              <a:t>65</a:t>
            </a:fld>
            <a:endParaRPr lang="en-US"/>
          </a:p>
        </p:txBody>
      </p:sp>
      <p:sp>
        <p:nvSpPr>
          <p:cNvPr id="815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WSS Stationary  covariance equation</a:t>
            </a:r>
          </a:p>
        </p:txBody>
      </p:sp>
      <p:sp>
        <p:nvSpPr>
          <p:cNvPr id="815107" name="Rectangle 3"/>
          <p:cNvSpPr>
            <a:spLocks noChangeArrowheads="1"/>
          </p:cNvSpPr>
          <p:nvPr/>
        </p:nvSpPr>
        <p:spPr bwMode="auto">
          <a:xfrm>
            <a:off x="304800" y="990600"/>
            <a:ext cx="85344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800" i="0">
                <a:latin typeface="Helvetica" pitchFamily="34" charset="0"/>
              </a:rPr>
              <a:t>For </a:t>
            </a:r>
            <a:r>
              <a:rPr lang="en-US" sz="2800">
                <a:latin typeface="Century Schoolbook" pitchFamily="18" charset="0"/>
              </a:rPr>
              <a:t>W(k)</a:t>
            </a:r>
            <a:r>
              <a:rPr lang="en-US" sz="2800" i="0">
                <a:latin typeface="Helvetica" pitchFamily="34" charset="0"/>
              </a:rPr>
              <a:t> WSS,</a:t>
            </a:r>
          </a:p>
        </p:txBody>
      </p:sp>
      <p:sp>
        <p:nvSpPr>
          <p:cNvPr id="815113" name="Rectangle 9"/>
          <p:cNvSpPr>
            <a:spLocks noChangeArrowheads="1"/>
          </p:cNvSpPr>
          <p:nvPr/>
        </p:nvSpPr>
        <p:spPr bwMode="auto">
          <a:xfrm>
            <a:off x="342900" y="3657600"/>
            <a:ext cx="8458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800" i="0">
                <a:latin typeface="Helvetica" pitchFamily="34" charset="0"/>
              </a:rPr>
              <a:t>converges to</a:t>
            </a:r>
          </a:p>
        </p:txBody>
      </p:sp>
      <p:sp>
        <p:nvSpPr>
          <p:cNvPr id="815114" name="Rectangle 10"/>
          <p:cNvSpPr>
            <a:spLocks noChangeArrowheads="1"/>
          </p:cNvSpPr>
          <p:nvPr/>
        </p:nvSpPr>
        <p:spPr bwMode="auto">
          <a:xfrm>
            <a:off x="3086100" y="990600"/>
            <a:ext cx="2971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800" i="0" dirty="0">
                <a:latin typeface="Helvetica" pitchFamily="34" charset="0"/>
              </a:rPr>
              <a:t>and </a:t>
            </a:r>
            <a:r>
              <a:rPr lang="en-US" sz="2800" dirty="0">
                <a:latin typeface="Century Schoolbook" pitchFamily="18" charset="0"/>
              </a:rPr>
              <a:t>A</a:t>
            </a:r>
            <a:r>
              <a:rPr lang="en-US" sz="2800" i="0" dirty="0">
                <a:latin typeface="Helvetica" pitchFamily="34" charset="0"/>
              </a:rPr>
              <a:t> </a:t>
            </a:r>
            <a:r>
              <a:rPr lang="en-US" sz="2800" i="0" dirty="0" smtClean="0">
                <a:latin typeface="Helvetica" pitchFamily="34" charset="0"/>
              </a:rPr>
              <a:t>Schur, </a:t>
            </a:r>
            <a:endParaRPr lang="en-US" sz="2800" i="0" dirty="0">
              <a:latin typeface="Helvetica" pitchFamily="34" charset="0"/>
            </a:endParaRPr>
          </a:p>
        </p:txBody>
      </p:sp>
      <p:pic>
        <p:nvPicPr>
          <p:cNvPr id="815123" name="Picture 1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90650" y="2438400"/>
            <a:ext cx="6354763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5124" name="Picture 2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70125" y="4978400"/>
            <a:ext cx="459898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511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A6371-F3B3-4D35-A23B-396F4EE21BD7}" type="slidenum">
              <a:rPr lang="en-US"/>
              <a:pPr/>
              <a:t>66</a:t>
            </a:fld>
            <a:endParaRPr lang="en-US"/>
          </a:p>
        </p:txBody>
      </p:sp>
      <p:sp>
        <p:nvSpPr>
          <p:cNvPr id="83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/>
              <a:t>WSS Stationary  covariance equation</a:t>
            </a:r>
          </a:p>
        </p:txBody>
      </p:sp>
      <p:sp>
        <p:nvSpPr>
          <p:cNvPr id="834564" name="Rectangle 4"/>
          <p:cNvSpPr>
            <a:spLocks noChangeArrowheads="1"/>
          </p:cNvSpPr>
          <p:nvPr/>
        </p:nvSpPr>
        <p:spPr bwMode="auto">
          <a:xfrm>
            <a:off x="304800" y="4953000"/>
            <a:ext cx="8534400" cy="1143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834567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0" y="2438400"/>
            <a:ext cx="60960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34569" name="Rectangle 9"/>
          <p:cNvSpPr>
            <a:spLocks noChangeArrowheads="1"/>
          </p:cNvSpPr>
          <p:nvPr/>
        </p:nvSpPr>
        <p:spPr bwMode="auto">
          <a:xfrm>
            <a:off x="342900" y="3733800"/>
            <a:ext cx="8458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800" i="0">
                <a:latin typeface="Helvetica" pitchFamily="34" charset="0"/>
              </a:rPr>
              <a:t>Satisfies the Lyapunov equation:</a:t>
            </a:r>
          </a:p>
        </p:txBody>
      </p:sp>
      <p:pic>
        <p:nvPicPr>
          <p:cNvPr id="834571" name="Picture 11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6588" y="5324475"/>
            <a:ext cx="7891462" cy="566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34572" name="Rectangle 12"/>
          <p:cNvSpPr>
            <a:spLocks noChangeArrowheads="1"/>
          </p:cNvSpPr>
          <p:nvPr/>
        </p:nvSpPr>
        <p:spPr bwMode="auto">
          <a:xfrm>
            <a:off x="304800" y="1295400"/>
            <a:ext cx="85344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800" i="0">
                <a:latin typeface="Helvetica" pitchFamily="34" charset="0"/>
              </a:rPr>
              <a:t>For </a:t>
            </a:r>
            <a:r>
              <a:rPr lang="en-US" sz="2800">
                <a:latin typeface="Century Schoolbook" pitchFamily="18" charset="0"/>
              </a:rPr>
              <a:t>W(k)</a:t>
            </a:r>
            <a:r>
              <a:rPr lang="en-US" sz="2800" i="0">
                <a:latin typeface="Helvetica" pitchFamily="34" charset="0"/>
              </a:rPr>
              <a:t> WSS,</a:t>
            </a:r>
          </a:p>
        </p:txBody>
      </p:sp>
      <p:sp>
        <p:nvSpPr>
          <p:cNvPr id="834573" name="Rectangle 13"/>
          <p:cNvSpPr>
            <a:spLocks noChangeArrowheads="1"/>
          </p:cNvSpPr>
          <p:nvPr/>
        </p:nvSpPr>
        <p:spPr bwMode="auto">
          <a:xfrm>
            <a:off x="3086100" y="1295400"/>
            <a:ext cx="2971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800" i="0" dirty="0">
                <a:latin typeface="Helvetica" pitchFamily="34" charset="0"/>
              </a:rPr>
              <a:t>and </a:t>
            </a:r>
            <a:r>
              <a:rPr lang="en-US" sz="2800" dirty="0">
                <a:latin typeface="Century Schoolbook" pitchFamily="18" charset="0"/>
              </a:rPr>
              <a:t>A</a:t>
            </a:r>
            <a:r>
              <a:rPr lang="en-US" sz="2800" i="0" dirty="0">
                <a:latin typeface="Helvetica" pitchFamily="34" charset="0"/>
              </a:rPr>
              <a:t> </a:t>
            </a:r>
            <a:r>
              <a:rPr lang="en-US" sz="2800" i="0" dirty="0" smtClean="0">
                <a:latin typeface="Helvetica" pitchFamily="34" charset="0"/>
              </a:rPr>
              <a:t>Schur, </a:t>
            </a:r>
            <a:endParaRPr lang="en-US" sz="2800" i="0" dirty="0">
              <a:latin typeface="Helvetic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564" grpId="0" animBg="1"/>
      <p:bldP spid="83456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278FB-DDE7-4333-8C5A-A4DAABD4CE7D}" type="slidenum">
              <a:rPr lang="en-US"/>
              <a:pPr/>
              <a:t>67</a:t>
            </a:fld>
            <a:endParaRPr lang="en-US"/>
          </a:p>
        </p:txBody>
      </p:sp>
      <p:sp>
        <p:nvSpPr>
          <p:cNvPr id="835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/>
              <a:t>WSS Stationary  covariance equation</a:t>
            </a:r>
          </a:p>
        </p:txBody>
      </p:sp>
      <p:sp>
        <p:nvSpPr>
          <p:cNvPr id="835589" name="Rectangle 5"/>
          <p:cNvSpPr>
            <a:spLocks noChangeArrowheads="1"/>
          </p:cNvSpPr>
          <p:nvPr/>
        </p:nvSpPr>
        <p:spPr bwMode="auto">
          <a:xfrm>
            <a:off x="342900" y="3733800"/>
            <a:ext cx="8458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800" i="0">
                <a:latin typeface="Helvetica" pitchFamily="34" charset="0"/>
              </a:rPr>
              <a:t>Satisfies </a:t>
            </a:r>
          </a:p>
        </p:txBody>
      </p:sp>
      <p:sp>
        <p:nvSpPr>
          <p:cNvPr id="835591" name="Rectangle 7"/>
          <p:cNvSpPr>
            <a:spLocks noChangeArrowheads="1"/>
          </p:cNvSpPr>
          <p:nvPr/>
        </p:nvSpPr>
        <p:spPr bwMode="auto">
          <a:xfrm>
            <a:off x="304800" y="1295400"/>
            <a:ext cx="85344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800" i="0">
                <a:latin typeface="Helvetica" pitchFamily="34" charset="0"/>
              </a:rPr>
              <a:t>For </a:t>
            </a:r>
            <a:r>
              <a:rPr lang="en-US" sz="2800">
                <a:latin typeface="Century Schoolbook" pitchFamily="18" charset="0"/>
              </a:rPr>
              <a:t>W(k)</a:t>
            </a:r>
            <a:r>
              <a:rPr lang="en-US" sz="2800" i="0">
                <a:latin typeface="Helvetica" pitchFamily="34" charset="0"/>
              </a:rPr>
              <a:t> WSS,</a:t>
            </a:r>
          </a:p>
        </p:txBody>
      </p:sp>
      <p:sp>
        <p:nvSpPr>
          <p:cNvPr id="835592" name="Rectangle 8"/>
          <p:cNvSpPr>
            <a:spLocks noChangeArrowheads="1"/>
          </p:cNvSpPr>
          <p:nvPr/>
        </p:nvSpPr>
        <p:spPr bwMode="auto">
          <a:xfrm>
            <a:off x="3086100" y="1295400"/>
            <a:ext cx="2971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800" i="0" dirty="0">
                <a:latin typeface="Helvetica" pitchFamily="34" charset="0"/>
              </a:rPr>
              <a:t>and </a:t>
            </a:r>
            <a:r>
              <a:rPr lang="en-US" sz="2800" dirty="0">
                <a:latin typeface="Century Schoolbook" pitchFamily="18" charset="0"/>
              </a:rPr>
              <a:t>A</a:t>
            </a:r>
            <a:r>
              <a:rPr lang="en-US" sz="2800" i="0" dirty="0">
                <a:latin typeface="Helvetica" pitchFamily="34" charset="0"/>
              </a:rPr>
              <a:t> </a:t>
            </a:r>
            <a:r>
              <a:rPr lang="en-US" sz="2800" i="0" dirty="0" smtClean="0">
                <a:latin typeface="Helvetica" pitchFamily="34" charset="0"/>
              </a:rPr>
              <a:t>Schur, </a:t>
            </a:r>
            <a:endParaRPr lang="en-US" sz="2800" i="0" dirty="0">
              <a:latin typeface="Helvetica" pitchFamily="34" charset="0"/>
            </a:endParaRPr>
          </a:p>
        </p:txBody>
      </p:sp>
      <p:pic>
        <p:nvPicPr>
          <p:cNvPr id="835593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19200" y="2438400"/>
            <a:ext cx="6704013" cy="70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35594" name="Rectangle 10"/>
          <p:cNvSpPr>
            <a:spLocks noChangeArrowheads="1"/>
          </p:cNvSpPr>
          <p:nvPr/>
        </p:nvSpPr>
        <p:spPr bwMode="auto">
          <a:xfrm>
            <a:off x="304800" y="4419600"/>
            <a:ext cx="8534400" cy="19812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835595" name="Picture 11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14400" y="4800600"/>
            <a:ext cx="4092575" cy="566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35596" name="Picture 12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391400" y="5181600"/>
            <a:ext cx="881063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609600" y="5638800"/>
            <a:ext cx="5078590" cy="525111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5589" grpId="0"/>
      <p:bldP spid="83559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923CB-EFA1-40BB-A54D-F39BAE197CDB}" type="slidenum">
              <a:rPr lang="en-US"/>
              <a:pPr/>
              <a:t>68</a:t>
            </a:fld>
            <a:endParaRPr lang="en-US"/>
          </a:p>
        </p:txBody>
      </p:sp>
      <p:sp>
        <p:nvSpPr>
          <p:cNvPr id="841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Illustration – first order system</a:t>
            </a:r>
          </a:p>
        </p:txBody>
      </p:sp>
      <p:sp>
        <p:nvSpPr>
          <p:cNvPr id="841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7700" y="914400"/>
            <a:ext cx="7848600" cy="838200"/>
          </a:xfrm>
        </p:spPr>
        <p:txBody>
          <a:bodyPr/>
          <a:lstStyle/>
          <a:p>
            <a:r>
              <a:rPr lang="en-US"/>
              <a:t>Plant:</a:t>
            </a:r>
          </a:p>
        </p:txBody>
      </p:sp>
      <p:sp>
        <p:nvSpPr>
          <p:cNvPr id="841734" name="Rectangle 6"/>
          <p:cNvSpPr>
            <a:spLocks noChangeArrowheads="1"/>
          </p:cNvSpPr>
          <p:nvPr/>
        </p:nvSpPr>
        <p:spPr bwMode="auto">
          <a:xfrm>
            <a:off x="609600" y="2590800"/>
            <a:ext cx="7848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i="0">
                <a:latin typeface="Helvetica" pitchFamily="34" charset="0"/>
              </a:rPr>
              <a:t>Input:</a:t>
            </a:r>
          </a:p>
        </p:txBody>
      </p:sp>
      <p:pic>
        <p:nvPicPr>
          <p:cNvPr id="841738" name="Picture 1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600200" y="3429000"/>
            <a:ext cx="2049463" cy="43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41740" name="Rectangle 12"/>
          <p:cNvSpPr>
            <a:spLocks noChangeArrowheads="1"/>
          </p:cNvSpPr>
          <p:nvPr/>
        </p:nvSpPr>
        <p:spPr bwMode="auto">
          <a:xfrm>
            <a:off x="800100" y="4572000"/>
            <a:ext cx="7848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i="0">
                <a:latin typeface="Helvetica" pitchFamily="34" charset="0"/>
              </a:rPr>
              <a:t>State initial conditions:</a:t>
            </a:r>
          </a:p>
        </p:txBody>
      </p:sp>
      <p:pic>
        <p:nvPicPr>
          <p:cNvPr id="841746" name="Picture 1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041900" y="3432175"/>
            <a:ext cx="3609975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41747" name="Picture 1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393825" y="1822450"/>
            <a:ext cx="6275388" cy="39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41748" name="Picture 20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152525" y="5632450"/>
            <a:ext cx="2546350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41749" name="Picture 21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360988" y="5561013"/>
            <a:ext cx="3173412" cy="43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1731" grpId="0" build="p"/>
      <p:bldP spid="841734" grpId="0"/>
      <p:bldP spid="84174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DEC5A-1CA2-43F5-B828-D5E3F7AC6AEA}" type="slidenum">
              <a:rPr lang="en-US"/>
              <a:pPr/>
              <a:t>69</a:t>
            </a:fld>
            <a:endParaRPr lang="en-US"/>
          </a:p>
        </p:txBody>
      </p:sp>
      <p:sp>
        <p:nvSpPr>
          <p:cNvPr id="849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Matlab simulation: 500 sample sequences</a:t>
            </a:r>
          </a:p>
        </p:txBody>
      </p:sp>
      <p:sp>
        <p:nvSpPr>
          <p:cNvPr id="849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7620000" cy="5181600"/>
          </a:xfrm>
        </p:spPr>
        <p:txBody>
          <a:bodyPr/>
          <a:lstStyle/>
          <a:p>
            <a:pPr>
              <a:lnSpc>
                <a:spcPct val="70000"/>
              </a:lnSpc>
              <a:buFontTx/>
              <a:buNone/>
            </a:pPr>
            <a:r>
              <a:rPr lang="en-US" sz="2400"/>
              <a:t>lyy0 = 0.1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400"/>
              <a:t>lww = 0.2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400"/>
              <a:t>sys1=ss(.5,1,1,0,1)			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400"/>
              <a:t>N=20;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400"/>
              <a:t>p=500;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400"/>
              <a:t>w = sqrt(lww)*randn(N,p)+1; 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400"/>
              <a:t>y = zeros(N,p);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400"/>
              <a:t>y0 = sqrt(lyy0)*randn(1,p);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400"/>
              <a:t>k = (0:1:N-1)';</a:t>
            </a:r>
          </a:p>
          <a:p>
            <a:pPr>
              <a:lnSpc>
                <a:spcPct val="70000"/>
              </a:lnSpc>
              <a:buFontTx/>
              <a:buNone/>
            </a:pPr>
            <a:endParaRPr lang="en-US" sz="2400"/>
          </a:p>
          <a:p>
            <a:pPr>
              <a:lnSpc>
                <a:spcPct val="70000"/>
              </a:lnSpc>
              <a:buFontTx/>
              <a:buNone/>
            </a:pPr>
            <a:r>
              <a:rPr lang="en-US" sz="2400"/>
              <a:t>for j=1:p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400"/>
              <a:t>    [y(:,j),k] = lsim(sys1,w(:,j),k,y0(1,j));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400"/>
              <a:t>end</a:t>
            </a:r>
          </a:p>
          <a:p>
            <a:pPr>
              <a:lnSpc>
                <a:spcPct val="70000"/>
              </a:lnSpc>
              <a:buFontTx/>
              <a:buNone/>
            </a:pPr>
            <a:endParaRPr lang="en-US" sz="2400"/>
          </a:p>
          <a:p>
            <a:pPr>
              <a:lnSpc>
                <a:spcPct val="70000"/>
              </a:lnSpc>
              <a:buFontTx/>
              <a:buNone/>
            </a:pPr>
            <a:r>
              <a:rPr lang="en-US" sz="2400"/>
              <a:t>m_y=mean(y')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400"/>
              <a:t>L_yy=diag(cov(y'));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7057E-6851-405E-AD91-B4A386CFF0FD}" type="slidenum">
              <a:rPr lang="en-US"/>
              <a:pPr/>
              <a:t>7</a:t>
            </a:fld>
            <a:endParaRPr lang="en-US"/>
          </a:p>
        </p:txBody>
      </p:sp>
      <p:sp>
        <p:nvSpPr>
          <p:cNvPr id="78233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 sz="3200" b="1">
                <a:solidFill>
                  <a:schemeClr val="tx1"/>
                </a:solidFill>
                <a:latin typeface="Arial" charset="0"/>
              </a:rPr>
              <a:t>Auto-covariance </a:t>
            </a:r>
            <a:endParaRPr lang="en-US" sz="3200" i="1">
              <a:solidFill>
                <a:schemeClr val="tx1"/>
              </a:solidFill>
              <a:latin typeface="Century Schoolbook" pitchFamily="18" charset="0"/>
            </a:endParaRPr>
          </a:p>
        </p:txBody>
      </p:sp>
      <p:sp>
        <p:nvSpPr>
          <p:cNvPr id="782339" name="Rectangle 3"/>
          <p:cNvSpPr>
            <a:spLocks noChangeArrowheads="1"/>
          </p:cNvSpPr>
          <p:nvPr/>
        </p:nvSpPr>
        <p:spPr bwMode="auto">
          <a:xfrm>
            <a:off x="381000" y="1066800"/>
            <a:ext cx="1150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0">
                <a:latin typeface="Arial" charset="0"/>
              </a:rPr>
              <a:t>Define:</a:t>
            </a:r>
            <a:endParaRPr lang="en-US" b="1" i="0">
              <a:latin typeface="Arial" charset="0"/>
            </a:endParaRPr>
          </a:p>
        </p:txBody>
      </p:sp>
      <p:pic>
        <p:nvPicPr>
          <p:cNvPr id="78234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57400" y="1066800"/>
            <a:ext cx="4152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82341" name="Group 5"/>
          <p:cNvGrpSpPr>
            <a:grpSpLocks/>
          </p:cNvGrpSpPr>
          <p:nvPr/>
        </p:nvGrpSpPr>
        <p:grpSpPr bwMode="auto">
          <a:xfrm>
            <a:off x="990600" y="2286000"/>
            <a:ext cx="6705600" cy="1676400"/>
            <a:chOff x="864" y="1296"/>
            <a:chExt cx="3936" cy="864"/>
          </a:xfrm>
        </p:grpSpPr>
        <p:sp>
          <p:nvSpPr>
            <p:cNvPr id="782342" name="Rectangle 6"/>
            <p:cNvSpPr>
              <a:spLocks noChangeArrowheads="1"/>
            </p:cNvSpPr>
            <p:nvPr/>
          </p:nvSpPr>
          <p:spPr bwMode="auto">
            <a:xfrm>
              <a:off x="864" y="1296"/>
              <a:ext cx="3936" cy="864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82343" name="Picture 7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008" y="1584"/>
              <a:ext cx="3615" cy="3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82344" name="Line 8"/>
            <p:cNvSpPr>
              <a:spLocks noChangeShapeType="1"/>
            </p:cNvSpPr>
            <p:nvPr/>
          </p:nvSpPr>
          <p:spPr bwMode="auto">
            <a:xfrm>
              <a:off x="1776" y="1968"/>
              <a:ext cx="19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82345" name="Line 9"/>
            <p:cNvSpPr>
              <a:spLocks noChangeShapeType="1"/>
            </p:cNvSpPr>
            <p:nvPr/>
          </p:nvSpPr>
          <p:spPr bwMode="auto">
            <a:xfrm>
              <a:off x="3504" y="1968"/>
              <a:ext cx="19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82346" name="Group 10"/>
          <p:cNvGrpSpPr>
            <a:grpSpLocks/>
          </p:cNvGrpSpPr>
          <p:nvPr/>
        </p:nvGrpSpPr>
        <p:grpSpPr bwMode="auto">
          <a:xfrm>
            <a:off x="723900" y="5105400"/>
            <a:ext cx="7696200" cy="1143000"/>
            <a:chOff x="384" y="2880"/>
            <a:chExt cx="4848" cy="720"/>
          </a:xfrm>
        </p:grpSpPr>
        <p:pic>
          <p:nvPicPr>
            <p:cNvPr id="782347" name="Picture 11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84" y="2880"/>
              <a:ext cx="4848" cy="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82348" name="Line 12"/>
            <p:cNvSpPr>
              <a:spLocks noChangeShapeType="1"/>
            </p:cNvSpPr>
            <p:nvPr/>
          </p:nvSpPr>
          <p:spPr bwMode="auto">
            <a:xfrm>
              <a:off x="1008" y="3360"/>
              <a:ext cx="19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82349" name="Line 13"/>
            <p:cNvSpPr>
              <a:spLocks noChangeShapeType="1"/>
            </p:cNvSpPr>
            <p:nvPr/>
          </p:nvSpPr>
          <p:spPr bwMode="auto">
            <a:xfrm>
              <a:off x="2640" y="3120"/>
              <a:ext cx="19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82350" name="Line 14"/>
            <p:cNvSpPr>
              <a:spLocks noChangeShapeType="1"/>
            </p:cNvSpPr>
            <p:nvPr/>
          </p:nvSpPr>
          <p:spPr bwMode="auto">
            <a:xfrm>
              <a:off x="2688" y="3600"/>
              <a:ext cx="19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Oval 16"/>
          <p:cNvSpPr/>
          <p:nvPr/>
        </p:nvSpPr>
        <p:spPr bwMode="auto">
          <a:xfrm>
            <a:off x="6324600" y="2743200"/>
            <a:ext cx="304800" cy="4572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82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ADB44-EAEB-49ED-8E09-FD9D4FAC6A73}" type="slidenum">
              <a:rPr lang="en-US"/>
              <a:pPr/>
              <a:t>70</a:t>
            </a:fld>
            <a:endParaRPr lang="en-US"/>
          </a:p>
        </p:txBody>
      </p:sp>
      <p:pic>
        <p:nvPicPr>
          <p:cNvPr id="84480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581025"/>
            <a:ext cx="8207375" cy="627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4480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1">
                <a:latin typeface="Century Schoolbook" pitchFamily="18" charset="0"/>
              </a:rPr>
              <a:t>W(k)</a:t>
            </a:r>
          </a:p>
        </p:txBody>
      </p:sp>
      <p:pic>
        <p:nvPicPr>
          <p:cNvPr id="844806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6000" y="381000"/>
            <a:ext cx="2049463" cy="43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44807" name="Picture 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76800" y="304800"/>
            <a:ext cx="3609975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44808" name="Line 8"/>
          <p:cNvSpPr>
            <a:spLocks noChangeShapeType="1"/>
          </p:cNvSpPr>
          <p:nvPr/>
        </p:nvSpPr>
        <p:spPr bwMode="auto">
          <a:xfrm>
            <a:off x="8382000" y="1981200"/>
            <a:ext cx="0" cy="2895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44809" name="Text Box 9"/>
          <p:cNvSpPr txBox="1">
            <a:spLocks noChangeArrowheads="1"/>
          </p:cNvSpPr>
          <p:nvPr/>
        </p:nvSpPr>
        <p:spPr bwMode="auto">
          <a:xfrm>
            <a:off x="8410575" y="2514600"/>
            <a:ext cx="733425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 wrap="none">
            <a:spAutoFit/>
          </a:bodyPr>
          <a:lstStyle/>
          <a:p>
            <a:r>
              <a:rPr lang="en-US" sz="3600">
                <a:latin typeface="Arial" charset="0"/>
              </a:rPr>
              <a:t>Ensemble</a:t>
            </a:r>
          </a:p>
        </p:txBody>
      </p:sp>
      <p:sp>
        <p:nvSpPr>
          <p:cNvPr id="844810" name="Line 10"/>
          <p:cNvSpPr>
            <a:spLocks noChangeShapeType="1"/>
          </p:cNvSpPr>
          <p:nvPr/>
        </p:nvSpPr>
        <p:spPr bwMode="auto">
          <a:xfrm>
            <a:off x="4702175" y="6553200"/>
            <a:ext cx="16002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44811" name="Text Box 11"/>
          <p:cNvSpPr txBox="1">
            <a:spLocks noChangeArrowheads="1"/>
          </p:cNvSpPr>
          <p:nvPr/>
        </p:nvSpPr>
        <p:spPr bwMode="auto">
          <a:xfrm>
            <a:off x="4038600" y="6278563"/>
            <a:ext cx="533400" cy="5794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3200" b="1"/>
              <a:t>k</a:t>
            </a:r>
          </a:p>
        </p:txBody>
      </p:sp>
      <p:sp>
        <p:nvSpPr>
          <p:cNvPr id="844812" name="Text Box 12"/>
          <p:cNvSpPr txBox="1">
            <a:spLocks noChangeArrowheads="1"/>
          </p:cNvSpPr>
          <p:nvPr/>
        </p:nvSpPr>
        <p:spPr bwMode="auto">
          <a:xfrm>
            <a:off x="7772400" y="2435225"/>
            <a:ext cx="549275" cy="198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 wrap="none">
            <a:spAutoFit/>
          </a:bodyPr>
          <a:lstStyle/>
          <a:p>
            <a:r>
              <a:rPr lang="en-US" b="1">
                <a:latin typeface="Arial" charset="0"/>
              </a:rPr>
              <a:t>(4 out of 500)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44380-5E0F-43A7-9FA5-B098BEDE56BE}" type="slidenum">
              <a:rPr lang="en-US"/>
              <a:pPr/>
              <a:t>71</a:t>
            </a:fld>
            <a:endParaRPr lang="en-US"/>
          </a:p>
        </p:txBody>
      </p:sp>
      <p:pic>
        <p:nvPicPr>
          <p:cNvPr id="8468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581025"/>
            <a:ext cx="8207375" cy="627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46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1">
                <a:latin typeface="Century Schoolbook" pitchFamily="18" charset="0"/>
              </a:rPr>
              <a:t>Y(k)</a:t>
            </a:r>
          </a:p>
        </p:txBody>
      </p:sp>
      <p:sp>
        <p:nvSpPr>
          <p:cNvPr id="846853" name="Line 5"/>
          <p:cNvSpPr>
            <a:spLocks noChangeShapeType="1"/>
          </p:cNvSpPr>
          <p:nvPr/>
        </p:nvSpPr>
        <p:spPr bwMode="auto">
          <a:xfrm>
            <a:off x="8382000" y="1981200"/>
            <a:ext cx="0" cy="2895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46854" name="Text Box 6"/>
          <p:cNvSpPr txBox="1">
            <a:spLocks noChangeArrowheads="1"/>
          </p:cNvSpPr>
          <p:nvPr/>
        </p:nvSpPr>
        <p:spPr bwMode="auto">
          <a:xfrm>
            <a:off x="8410575" y="2514600"/>
            <a:ext cx="733425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 wrap="none">
            <a:spAutoFit/>
          </a:bodyPr>
          <a:lstStyle/>
          <a:p>
            <a:r>
              <a:rPr lang="en-US" sz="3600">
                <a:latin typeface="Arial" charset="0"/>
              </a:rPr>
              <a:t>Ensemble</a:t>
            </a:r>
          </a:p>
        </p:txBody>
      </p:sp>
      <p:sp>
        <p:nvSpPr>
          <p:cNvPr id="846855" name="Line 7"/>
          <p:cNvSpPr>
            <a:spLocks noChangeShapeType="1"/>
          </p:cNvSpPr>
          <p:nvPr/>
        </p:nvSpPr>
        <p:spPr bwMode="auto">
          <a:xfrm>
            <a:off x="4702175" y="6553200"/>
            <a:ext cx="16002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46856" name="Text Box 8"/>
          <p:cNvSpPr txBox="1">
            <a:spLocks noChangeArrowheads="1"/>
          </p:cNvSpPr>
          <p:nvPr/>
        </p:nvSpPr>
        <p:spPr bwMode="auto">
          <a:xfrm>
            <a:off x="4038600" y="6278563"/>
            <a:ext cx="533400" cy="5794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3200" b="1"/>
              <a:t>k</a:t>
            </a:r>
          </a:p>
        </p:txBody>
      </p:sp>
      <p:pic>
        <p:nvPicPr>
          <p:cNvPr id="846857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39938" y="376238"/>
            <a:ext cx="2546350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46858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57800" y="304800"/>
            <a:ext cx="3173413" cy="43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46859" name="Text Box 11"/>
          <p:cNvSpPr txBox="1">
            <a:spLocks noChangeArrowheads="1"/>
          </p:cNvSpPr>
          <p:nvPr/>
        </p:nvSpPr>
        <p:spPr bwMode="auto">
          <a:xfrm>
            <a:off x="7772400" y="2435225"/>
            <a:ext cx="549275" cy="198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 wrap="none">
            <a:spAutoFit/>
          </a:bodyPr>
          <a:lstStyle/>
          <a:p>
            <a:r>
              <a:rPr lang="en-US" b="1">
                <a:latin typeface="Arial" charset="0"/>
              </a:rPr>
              <a:t>(4 out of 500)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32-102E-416B-A6B2-D654DC0AF246}" type="slidenum">
              <a:rPr lang="en-US"/>
              <a:pPr/>
              <a:t>72</a:t>
            </a:fld>
            <a:endParaRPr lang="en-US"/>
          </a:p>
        </p:txBody>
      </p:sp>
      <p:sp>
        <p:nvSpPr>
          <p:cNvPr id="842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Transient Response</a:t>
            </a:r>
          </a:p>
        </p:txBody>
      </p:sp>
      <p:sp>
        <p:nvSpPr>
          <p:cNvPr id="842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76300"/>
            <a:ext cx="7924800" cy="2552700"/>
          </a:xfrm>
        </p:spPr>
        <p:txBody>
          <a:bodyPr/>
          <a:lstStyle/>
          <a:p>
            <a:pPr>
              <a:buFontTx/>
              <a:buNone/>
            </a:pPr>
            <a:r>
              <a:rPr lang="en-US" b="1"/>
              <a:t>Actual:</a:t>
            </a:r>
          </a:p>
        </p:txBody>
      </p:sp>
      <p:pic>
        <p:nvPicPr>
          <p:cNvPr id="842760" name="Picture 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7838" y="1601788"/>
            <a:ext cx="5724525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42761" name="Picture 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04925" y="2355850"/>
            <a:ext cx="2546350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42762" name="Rectangle 10"/>
          <p:cNvSpPr>
            <a:spLocks noChangeArrowheads="1"/>
          </p:cNvSpPr>
          <p:nvPr/>
        </p:nvSpPr>
        <p:spPr bwMode="auto">
          <a:xfrm>
            <a:off x="609600" y="3124200"/>
            <a:ext cx="7924800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800" b="1" i="0" dirty="0" err="1">
                <a:latin typeface="Helvetica" pitchFamily="34" charset="0"/>
              </a:rPr>
              <a:t>Matlab</a:t>
            </a:r>
            <a:r>
              <a:rPr lang="en-US" sz="2800" b="1" i="0" dirty="0">
                <a:latin typeface="Helvetica" pitchFamily="34" charset="0"/>
              </a:rPr>
              <a:t> calculation:</a:t>
            </a:r>
          </a:p>
          <a:p>
            <a:pPr marL="342900" indent="-342900">
              <a:spcBef>
                <a:spcPct val="20000"/>
              </a:spcBef>
            </a:pPr>
            <a:r>
              <a:rPr lang="en-US" sz="2800" i="0" dirty="0">
                <a:latin typeface="Helvetica" pitchFamily="34" charset="0"/>
              </a:rPr>
              <a:t>Ensemble mean</a:t>
            </a:r>
          </a:p>
          <a:p>
            <a:pPr marL="342900" indent="-342900">
              <a:spcBef>
                <a:spcPct val="20000"/>
              </a:spcBef>
            </a:pPr>
            <a:r>
              <a:rPr lang="en-US" sz="2800" i="0" dirty="0" err="1">
                <a:latin typeface="Helvetica" pitchFamily="34" charset="0"/>
              </a:rPr>
              <a:t>m_y</a:t>
            </a:r>
            <a:r>
              <a:rPr lang="en-US" sz="2800" i="0" dirty="0">
                <a:latin typeface="Helvetica" pitchFamily="34" charset="0"/>
              </a:rPr>
              <a:t>=mean(y');</a:t>
            </a:r>
          </a:p>
          <a:p>
            <a:pPr marL="342900" indent="-342900">
              <a:spcBef>
                <a:spcPct val="20000"/>
              </a:spcBef>
            </a:pPr>
            <a:endParaRPr lang="en-US" sz="2800" i="0" dirty="0">
              <a:latin typeface="Helvetica" pitchFamily="34" charset="0"/>
            </a:endParaRPr>
          </a:p>
        </p:txBody>
      </p:sp>
      <p:pic>
        <p:nvPicPr>
          <p:cNvPr id="842763" name="Picture 1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821113" y="2787650"/>
            <a:ext cx="5322887" cy="407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42765" name="Rectangle 13"/>
          <p:cNvSpPr>
            <a:spLocks noChangeArrowheads="1"/>
          </p:cNvSpPr>
          <p:nvPr/>
        </p:nvSpPr>
        <p:spPr bwMode="auto">
          <a:xfrm>
            <a:off x="5410200" y="2895600"/>
            <a:ext cx="228600" cy="373380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842767" name="Picture 15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057400" y="6019800"/>
            <a:ext cx="1677988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42768" name="Line 16"/>
          <p:cNvSpPr>
            <a:spLocks noChangeShapeType="1"/>
          </p:cNvSpPr>
          <p:nvPr/>
        </p:nvSpPr>
        <p:spPr bwMode="auto">
          <a:xfrm flipV="1">
            <a:off x="3810000" y="5181600"/>
            <a:ext cx="1524000" cy="990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33400" y="4876800"/>
            <a:ext cx="30075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Not using </a:t>
            </a:r>
            <a:r>
              <a:rPr lang="en-US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ergodicity</a:t>
            </a:r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because not WSS!!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42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42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42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2762" grpId="0"/>
      <p:bldP spid="842765" grpId="0" animBg="1"/>
      <p:bldP spid="842768" grpId="0" animBg="1"/>
      <p:bldP spid="1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ED07-2745-4F5B-88A5-71FD91BED270}" type="slidenum">
              <a:rPr lang="en-US"/>
              <a:pPr/>
              <a:t>73</a:t>
            </a:fld>
            <a:endParaRPr lang="en-US"/>
          </a:p>
        </p:txBody>
      </p:sp>
      <p:pic>
        <p:nvPicPr>
          <p:cNvPr id="84787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8313" y="581025"/>
            <a:ext cx="8207375" cy="627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47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Transient Response</a:t>
            </a:r>
          </a:p>
        </p:txBody>
      </p:sp>
      <p:pic>
        <p:nvPicPr>
          <p:cNvPr id="847880" name="Picture 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19400" y="1676400"/>
            <a:ext cx="4297363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47881" name="Picture 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854325" y="2428875"/>
            <a:ext cx="19113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47883" name="Rectangle 11"/>
          <p:cNvSpPr>
            <a:spLocks noChangeArrowheads="1"/>
          </p:cNvSpPr>
          <p:nvPr/>
        </p:nvSpPr>
        <p:spPr bwMode="auto">
          <a:xfrm>
            <a:off x="3733800" y="4800600"/>
            <a:ext cx="2540000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800" i="0">
                <a:latin typeface="Helvetica" pitchFamily="34" charset="0"/>
              </a:rPr>
              <a:t>Calculated by</a:t>
            </a:r>
          </a:p>
          <a:p>
            <a:pPr>
              <a:spcBef>
                <a:spcPct val="20000"/>
              </a:spcBef>
            </a:pPr>
            <a:r>
              <a:rPr lang="en-US" sz="2800" i="0">
                <a:latin typeface="Helvetica" pitchFamily="34" charset="0"/>
              </a:rPr>
              <a:t>m_y=mean(y');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24CD-D5DF-43B1-8846-2832A05A98DC}" type="slidenum">
              <a:rPr lang="en-US"/>
              <a:pPr/>
              <a:t>74</a:t>
            </a:fld>
            <a:endParaRPr lang="en-US"/>
          </a:p>
        </p:txBody>
      </p:sp>
      <p:sp>
        <p:nvSpPr>
          <p:cNvPr id="843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Covariance Transient Response</a:t>
            </a:r>
          </a:p>
        </p:txBody>
      </p:sp>
      <p:sp>
        <p:nvSpPr>
          <p:cNvPr id="843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76300"/>
            <a:ext cx="7772400" cy="5105400"/>
          </a:xfrm>
        </p:spPr>
        <p:txBody>
          <a:bodyPr/>
          <a:lstStyle/>
          <a:p>
            <a:pPr>
              <a:buFontTx/>
              <a:buNone/>
            </a:pPr>
            <a:r>
              <a:rPr lang="en-US" b="1"/>
              <a:t>Actual:</a:t>
            </a:r>
          </a:p>
        </p:txBody>
      </p:sp>
      <p:pic>
        <p:nvPicPr>
          <p:cNvPr id="843786" name="Picture 1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39850" y="2438400"/>
            <a:ext cx="3232150" cy="43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43787" name="Picture 11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066800" y="1600200"/>
            <a:ext cx="665162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43788" name="Picture 12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553200" y="2362200"/>
            <a:ext cx="2098675" cy="24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43789" name="Rectangle 13"/>
          <p:cNvSpPr>
            <a:spLocks noChangeArrowheads="1"/>
          </p:cNvSpPr>
          <p:nvPr/>
        </p:nvSpPr>
        <p:spPr bwMode="auto">
          <a:xfrm>
            <a:off x="609600" y="3124200"/>
            <a:ext cx="7924800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800" b="1" i="0" dirty="0" err="1">
                <a:latin typeface="Helvetica" pitchFamily="34" charset="0"/>
              </a:rPr>
              <a:t>Matlab</a:t>
            </a:r>
            <a:r>
              <a:rPr lang="en-US" sz="2800" b="1" i="0" dirty="0">
                <a:latin typeface="Helvetica" pitchFamily="34" charset="0"/>
              </a:rPr>
              <a:t> calculation:</a:t>
            </a:r>
          </a:p>
          <a:p>
            <a:pPr marL="342900" indent="-342900">
              <a:spcBef>
                <a:spcPct val="20000"/>
              </a:spcBef>
            </a:pPr>
            <a:r>
              <a:rPr lang="en-US" sz="2800" i="0" dirty="0">
                <a:latin typeface="Helvetica" pitchFamily="34" charset="0"/>
              </a:rPr>
              <a:t>Ensemble covariance</a:t>
            </a:r>
          </a:p>
          <a:p>
            <a:pPr marL="342900" indent="-342900">
              <a:spcBef>
                <a:spcPct val="20000"/>
              </a:spcBef>
            </a:pPr>
            <a:r>
              <a:rPr lang="en-US" sz="2800" i="0" dirty="0" err="1">
                <a:latin typeface="Helvetica" pitchFamily="34" charset="0"/>
              </a:rPr>
              <a:t>L_yy</a:t>
            </a:r>
            <a:r>
              <a:rPr lang="en-US" sz="2800" i="0" dirty="0">
                <a:latin typeface="Helvetica" pitchFamily="34" charset="0"/>
              </a:rPr>
              <a:t>=</a:t>
            </a:r>
            <a:r>
              <a:rPr lang="en-US" sz="2800" i="0" dirty="0" err="1">
                <a:latin typeface="Helvetica" pitchFamily="34" charset="0"/>
              </a:rPr>
              <a:t>diag</a:t>
            </a:r>
            <a:r>
              <a:rPr lang="en-US" sz="2800" i="0" dirty="0">
                <a:latin typeface="Helvetica" pitchFamily="34" charset="0"/>
              </a:rPr>
              <a:t>(</a:t>
            </a:r>
            <a:r>
              <a:rPr lang="en-US" sz="2800" i="0" dirty="0" err="1">
                <a:latin typeface="Helvetica" pitchFamily="34" charset="0"/>
              </a:rPr>
              <a:t>cov</a:t>
            </a:r>
            <a:r>
              <a:rPr lang="en-US" sz="2800" i="0" dirty="0">
                <a:latin typeface="Helvetica" pitchFamily="34" charset="0"/>
              </a:rPr>
              <a:t>(y'));</a:t>
            </a:r>
          </a:p>
          <a:p>
            <a:pPr marL="342900" indent="-342900">
              <a:spcBef>
                <a:spcPct val="20000"/>
              </a:spcBef>
            </a:pPr>
            <a:endParaRPr lang="en-US" sz="2800" i="0" dirty="0">
              <a:latin typeface="Helvetica" pitchFamily="34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2800" i="0" dirty="0">
              <a:latin typeface="Helvetica" pitchFamily="34" charset="0"/>
            </a:endParaRPr>
          </a:p>
        </p:txBody>
      </p:sp>
      <p:pic>
        <p:nvPicPr>
          <p:cNvPr id="843790" name="Picture 1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821113" y="2787650"/>
            <a:ext cx="5322887" cy="407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43791" name="Rectangle 15"/>
          <p:cNvSpPr>
            <a:spLocks noChangeArrowheads="1"/>
          </p:cNvSpPr>
          <p:nvPr/>
        </p:nvSpPr>
        <p:spPr bwMode="auto">
          <a:xfrm>
            <a:off x="5410200" y="2895600"/>
            <a:ext cx="228600" cy="373380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3793" name="Line 17"/>
          <p:cNvSpPr>
            <a:spLocks noChangeShapeType="1"/>
          </p:cNvSpPr>
          <p:nvPr/>
        </p:nvSpPr>
        <p:spPr bwMode="auto">
          <a:xfrm flipV="1">
            <a:off x="3810000" y="5181600"/>
            <a:ext cx="1524000" cy="990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843794" name="Picture 18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449388" y="6013450"/>
            <a:ext cx="2284412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533400" y="4876800"/>
            <a:ext cx="30075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Not using </a:t>
            </a:r>
            <a:r>
              <a:rPr lang="en-US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ergodicity</a:t>
            </a:r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because not WSS!!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43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43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43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4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3789" grpId="0"/>
      <p:bldP spid="843791" grpId="0" animBg="1"/>
      <p:bldP spid="843793" grpId="0" animBg="1"/>
      <p:bldP spid="1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863DB-B506-45E2-87FB-734F1961B8C4}" type="slidenum">
              <a:rPr lang="en-US"/>
              <a:pPr/>
              <a:t>75</a:t>
            </a:fld>
            <a:endParaRPr lang="en-US"/>
          </a:p>
        </p:txBody>
      </p:sp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Covariance Transient Response</a:t>
            </a:r>
          </a:p>
        </p:txBody>
      </p:sp>
      <p:pic>
        <p:nvPicPr>
          <p:cNvPr id="8488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8313" y="581025"/>
            <a:ext cx="8207375" cy="627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48904" name="Picture 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95600" y="2667000"/>
            <a:ext cx="2454275" cy="33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48905" name="Picture 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90800" y="2133600"/>
            <a:ext cx="50450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48906" name="Rectangle 10"/>
          <p:cNvSpPr>
            <a:spLocks noChangeArrowheads="1"/>
          </p:cNvSpPr>
          <p:nvPr/>
        </p:nvSpPr>
        <p:spPr bwMode="auto">
          <a:xfrm>
            <a:off x="3886200" y="5029200"/>
            <a:ext cx="3194050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800" i="0">
                <a:latin typeface="Helvetica" pitchFamily="34" charset="0"/>
              </a:rPr>
              <a:t>Calculated by</a:t>
            </a:r>
          </a:p>
          <a:p>
            <a:pPr>
              <a:spcBef>
                <a:spcPct val="20000"/>
              </a:spcBef>
            </a:pPr>
            <a:r>
              <a:rPr lang="en-US" sz="2800" i="0">
                <a:latin typeface="Helvetica" pitchFamily="34" charset="0"/>
              </a:rPr>
              <a:t>L_yy=diag(cov(y'));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5ED18-7C8A-4587-900E-26A72CFFA1C6}" type="slidenum">
              <a:rPr lang="en-US"/>
              <a:pPr/>
              <a:t>76</a:t>
            </a:fld>
            <a:endParaRPr lang="en-US"/>
          </a:p>
        </p:txBody>
      </p:sp>
      <p:sp>
        <p:nvSpPr>
          <p:cNvPr id="850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Steady State Covariance</a:t>
            </a:r>
          </a:p>
        </p:txBody>
      </p:sp>
      <p:pic>
        <p:nvPicPr>
          <p:cNvPr id="85094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8313" y="581025"/>
            <a:ext cx="8207375" cy="627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50950" name="Rectangle 6"/>
          <p:cNvSpPr>
            <a:spLocks noChangeArrowheads="1"/>
          </p:cNvSpPr>
          <p:nvPr/>
        </p:nvSpPr>
        <p:spPr bwMode="auto">
          <a:xfrm>
            <a:off x="3886200" y="5029200"/>
            <a:ext cx="3194050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800" i="0">
                <a:latin typeface="Helvetica" pitchFamily="34" charset="0"/>
              </a:rPr>
              <a:t>Calculated by</a:t>
            </a:r>
          </a:p>
          <a:p>
            <a:pPr>
              <a:spcBef>
                <a:spcPct val="20000"/>
              </a:spcBef>
            </a:pPr>
            <a:r>
              <a:rPr lang="en-US" sz="2800" i="0">
                <a:latin typeface="Helvetica" pitchFamily="34" charset="0"/>
              </a:rPr>
              <a:t>L_yy=diag(cov(y'));</a:t>
            </a:r>
          </a:p>
        </p:txBody>
      </p:sp>
      <p:pic>
        <p:nvPicPr>
          <p:cNvPr id="850951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0" y="2667000"/>
            <a:ext cx="2384425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50952" name="Line 8"/>
          <p:cNvSpPr>
            <a:spLocks noChangeShapeType="1"/>
          </p:cNvSpPr>
          <p:nvPr/>
        </p:nvSpPr>
        <p:spPr bwMode="auto">
          <a:xfrm flipV="1">
            <a:off x="6553200" y="1905000"/>
            <a:ext cx="9144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850954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981200" y="2590800"/>
            <a:ext cx="19843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7057E-6851-405E-AD91-B4A386CFF0FD}" type="slidenum">
              <a:rPr lang="en-US"/>
              <a:pPr/>
              <a:t>8</a:t>
            </a:fld>
            <a:endParaRPr lang="en-US"/>
          </a:p>
        </p:txBody>
      </p:sp>
      <p:sp>
        <p:nvSpPr>
          <p:cNvPr id="78233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tx1"/>
                </a:solidFill>
                <a:latin typeface="Arial" charset="0"/>
              </a:rPr>
              <a:t>Cross-covariance </a:t>
            </a:r>
            <a:endParaRPr lang="en-US" sz="3200" i="1" dirty="0">
              <a:solidFill>
                <a:schemeClr val="tx1"/>
              </a:solidFill>
              <a:latin typeface="Century Schoolbook" pitchFamily="18" charset="0"/>
            </a:endParaRPr>
          </a:p>
        </p:txBody>
      </p:sp>
      <p:sp>
        <p:nvSpPr>
          <p:cNvPr id="782339" name="Rectangle 3"/>
          <p:cNvSpPr>
            <a:spLocks noChangeArrowheads="1"/>
          </p:cNvSpPr>
          <p:nvPr/>
        </p:nvSpPr>
        <p:spPr bwMode="auto">
          <a:xfrm>
            <a:off x="381000" y="1066800"/>
            <a:ext cx="1150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0">
                <a:latin typeface="Arial" charset="0"/>
              </a:rPr>
              <a:t>Define:</a:t>
            </a:r>
            <a:endParaRPr lang="en-US" b="1" i="0">
              <a:latin typeface="Arial" charset="0"/>
            </a:endParaRPr>
          </a:p>
        </p:txBody>
      </p:sp>
      <p:pic>
        <p:nvPicPr>
          <p:cNvPr id="78234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057400" y="1066800"/>
            <a:ext cx="4152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82342" name="Rectangle 6"/>
          <p:cNvSpPr>
            <a:spLocks noChangeArrowheads="1"/>
          </p:cNvSpPr>
          <p:nvPr/>
        </p:nvSpPr>
        <p:spPr bwMode="auto">
          <a:xfrm>
            <a:off x="990600" y="2743200"/>
            <a:ext cx="6705600" cy="167640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275219" y="3302000"/>
            <a:ext cx="6080141" cy="606489"/>
          </a:xfrm>
          <a:prstGeom prst="rect">
            <a:avLst/>
          </a:prstGeom>
          <a:noFill/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</p:pic>
      <p:sp>
        <p:nvSpPr>
          <p:cNvPr id="782344" name="Line 8"/>
          <p:cNvSpPr>
            <a:spLocks noChangeShapeType="1"/>
          </p:cNvSpPr>
          <p:nvPr/>
        </p:nvSpPr>
        <p:spPr bwMode="auto">
          <a:xfrm>
            <a:off x="2590800" y="3886200"/>
            <a:ext cx="327102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2345" name="Line 9"/>
          <p:cNvSpPr>
            <a:spLocks noChangeShapeType="1"/>
          </p:cNvSpPr>
          <p:nvPr/>
        </p:nvSpPr>
        <p:spPr bwMode="auto">
          <a:xfrm>
            <a:off x="5486400" y="3886200"/>
            <a:ext cx="327102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26" name="Picture 25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762000" y="5257800"/>
            <a:ext cx="7519978" cy="1072520"/>
          </a:xfrm>
          <a:prstGeom prst="rect">
            <a:avLst/>
          </a:prstGeom>
          <a:noFill/>
          <a:ln/>
          <a:effectLst/>
        </p:spPr>
      </p:pic>
      <p:sp>
        <p:nvSpPr>
          <p:cNvPr id="782348" name="Line 12"/>
          <p:cNvSpPr>
            <a:spLocks noChangeShapeType="1"/>
          </p:cNvSpPr>
          <p:nvPr/>
        </p:nvSpPr>
        <p:spPr bwMode="auto">
          <a:xfrm>
            <a:off x="1699673" y="6019800"/>
            <a:ext cx="304800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2349" name="Line 13"/>
          <p:cNvSpPr>
            <a:spLocks noChangeShapeType="1"/>
          </p:cNvSpPr>
          <p:nvPr/>
        </p:nvSpPr>
        <p:spPr bwMode="auto">
          <a:xfrm>
            <a:off x="4290473" y="5638800"/>
            <a:ext cx="304800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2350" name="Line 14"/>
          <p:cNvSpPr>
            <a:spLocks noChangeShapeType="1"/>
          </p:cNvSpPr>
          <p:nvPr/>
        </p:nvSpPr>
        <p:spPr bwMode="auto">
          <a:xfrm>
            <a:off x="4366673" y="6400800"/>
            <a:ext cx="304800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" name="Oval 16"/>
          <p:cNvSpPr/>
          <p:nvPr/>
        </p:nvSpPr>
        <p:spPr bwMode="auto">
          <a:xfrm>
            <a:off x="6324600" y="3200400"/>
            <a:ext cx="304800" cy="4572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9" name="Picture 18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2028820" y="1752600"/>
            <a:ext cx="4057658" cy="476632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82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82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2342" grpId="0" animBg="1"/>
      <p:bldP spid="782344" grpId="0" animBg="1"/>
      <p:bldP spid="782345" grpId="0" animBg="1"/>
      <p:bldP spid="782348" grpId="0" animBg="1"/>
      <p:bldP spid="782349" grpId="0" animBg="1"/>
      <p:bldP spid="782350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767F6-EFD8-4F1F-B9F6-696431F17AE4}" type="slidenum">
              <a:rPr lang="en-US"/>
              <a:pPr/>
              <a:t>9</a:t>
            </a:fld>
            <a:endParaRPr lang="en-US"/>
          </a:p>
        </p:txBody>
      </p:sp>
      <p:sp>
        <p:nvSpPr>
          <p:cNvPr id="78336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/>
              <a:t>Wide Sense Stationary (WSS)</a:t>
            </a:r>
          </a:p>
        </p:txBody>
      </p:sp>
      <p:sp>
        <p:nvSpPr>
          <p:cNvPr id="783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752600"/>
            <a:ext cx="8534400" cy="4572000"/>
          </a:xfrm>
        </p:spPr>
        <p:txBody>
          <a:bodyPr/>
          <a:lstStyle/>
          <a:p>
            <a:pPr marL="533400" indent="-533400">
              <a:buFontTx/>
              <a:buNone/>
            </a:pPr>
            <a:r>
              <a:rPr lang="en-US" smtClean="0">
                <a:latin typeface="Arial" charset="0"/>
              </a:rPr>
              <a:t>is </a:t>
            </a:r>
            <a:r>
              <a:rPr lang="en-US" b="1" dirty="0">
                <a:latin typeface="Arial" charset="0"/>
              </a:rPr>
              <a:t>WSS</a:t>
            </a:r>
            <a:r>
              <a:rPr lang="en-US" dirty="0">
                <a:latin typeface="Arial" charset="0"/>
              </a:rPr>
              <a:t> if:</a:t>
            </a:r>
          </a:p>
          <a:p>
            <a:pPr marL="533400" indent="-533400">
              <a:lnSpc>
                <a:spcPct val="60000"/>
              </a:lnSpc>
              <a:buFontTx/>
              <a:buNone/>
            </a:pPr>
            <a:endParaRPr lang="en-US" dirty="0">
              <a:latin typeface="Arial" charset="0"/>
            </a:endParaRPr>
          </a:p>
          <a:p>
            <a:pPr marL="533400" indent="-533400">
              <a:buFontTx/>
              <a:buAutoNum type="arabicParenR"/>
            </a:pPr>
            <a:r>
              <a:rPr lang="en-US" dirty="0">
                <a:latin typeface="Arial" charset="0"/>
              </a:rPr>
              <a:t>                                       (time invariant)</a:t>
            </a:r>
          </a:p>
          <a:p>
            <a:pPr marL="533400" indent="-533400">
              <a:lnSpc>
                <a:spcPct val="60000"/>
              </a:lnSpc>
              <a:buFontTx/>
              <a:buAutoNum type="arabicParenR"/>
            </a:pPr>
            <a:endParaRPr lang="en-US" i="1" dirty="0">
              <a:latin typeface="Arial" charset="0"/>
            </a:endParaRPr>
          </a:p>
          <a:p>
            <a:pPr marL="533400" indent="-533400">
              <a:lnSpc>
                <a:spcPct val="60000"/>
              </a:lnSpc>
              <a:buFontTx/>
              <a:buAutoNum type="arabicParenR"/>
            </a:pPr>
            <a:endParaRPr lang="en-US" i="1" dirty="0">
              <a:latin typeface="Arial" charset="0"/>
            </a:endParaRPr>
          </a:p>
          <a:p>
            <a:pPr marL="533400" indent="-533400">
              <a:buFontTx/>
              <a:buNone/>
            </a:pPr>
            <a:r>
              <a:rPr lang="en-US" i="1" dirty="0">
                <a:latin typeface="Arial" charset="0"/>
              </a:rPr>
              <a:t>2)</a:t>
            </a:r>
            <a:r>
              <a:rPr lang="en-US" sz="3600" i="1" dirty="0">
                <a:latin typeface="Century Schoolbook" pitchFamily="18" charset="0"/>
              </a:rPr>
              <a:t> </a:t>
            </a:r>
            <a:endParaRPr lang="en-US" sz="3200" dirty="0"/>
          </a:p>
          <a:p>
            <a:pPr marL="533400" indent="-533400">
              <a:buFontTx/>
              <a:buNone/>
            </a:pPr>
            <a:endParaRPr lang="en-US" sz="3200" dirty="0"/>
          </a:p>
        </p:txBody>
      </p:sp>
      <p:pic>
        <p:nvPicPr>
          <p:cNvPr id="783364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19800" y="990600"/>
            <a:ext cx="24003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83365" name="Rectangle 5"/>
          <p:cNvSpPr>
            <a:spLocks noChangeArrowheads="1"/>
          </p:cNvSpPr>
          <p:nvPr/>
        </p:nvSpPr>
        <p:spPr bwMode="auto">
          <a:xfrm>
            <a:off x="457200" y="990600"/>
            <a:ext cx="5219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0" smtClean="0">
                <a:latin typeface="Arial" charset="0"/>
              </a:rPr>
              <a:t>A two-sided </a:t>
            </a:r>
            <a:r>
              <a:rPr lang="en-US" i="0" dirty="0">
                <a:latin typeface="Arial" charset="0"/>
              </a:rPr>
              <a:t>random vector sequence</a:t>
            </a:r>
          </a:p>
        </p:txBody>
      </p:sp>
      <p:pic>
        <p:nvPicPr>
          <p:cNvPr id="783366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19200" y="2667000"/>
            <a:ext cx="2935288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83367" name="Rectangle 7"/>
          <p:cNvSpPr>
            <a:spLocks noChangeArrowheads="1"/>
          </p:cNvSpPr>
          <p:nvPr/>
        </p:nvSpPr>
        <p:spPr bwMode="auto">
          <a:xfrm>
            <a:off x="4800600" y="5105400"/>
            <a:ext cx="325596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>
              <a:spcBef>
                <a:spcPct val="20000"/>
              </a:spcBef>
            </a:pPr>
            <a:r>
              <a:rPr lang="en-US" sz="2800" i="0">
                <a:latin typeface="Arial" charset="0"/>
              </a:rPr>
              <a:t>(only depends on</a:t>
            </a:r>
            <a:r>
              <a:rPr lang="en-US" sz="2800">
                <a:latin typeface="Century Schoolbook" pitchFamily="18" charset="0"/>
              </a:rPr>
              <a:t> l</a:t>
            </a:r>
            <a:r>
              <a:rPr lang="en-US" sz="2800" i="0">
                <a:latin typeface="Arial" charset="0"/>
              </a:rPr>
              <a:t>)</a:t>
            </a:r>
          </a:p>
        </p:txBody>
      </p:sp>
      <p:sp>
        <p:nvSpPr>
          <p:cNvPr id="783368" name="Line 8"/>
          <p:cNvSpPr>
            <a:spLocks noChangeShapeType="1"/>
          </p:cNvSpPr>
          <p:nvPr/>
        </p:nvSpPr>
        <p:spPr bwMode="auto">
          <a:xfrm>
            <a:off x="2133600" y="44958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783372" name="Picture 12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219200" y="4038600"/>
            <a:ext cx="5067300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83384" name="Line 24"/>
          <p:cNvSpPr>
            <a:spLocks noChangeShapeType="1"/>
          </p:cNvSpPr>
          <p:nvPr/>
        </p:nvSpPr>
        <p:spPr bwMode="auto">
          <a:xfrm>
            <a:off x="4572000" y="4495800"/>
            <a:ext cx="914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3367" grpId="0"/>
      <p:bldP spid="783368" grpId="0" animBg="1"/>
      <p:bldP spid="78338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INIT" val=""/>
  <p:tag name="USEAMSFONTS" val="True"/>
  <p:tag name="EMBEDFONTS" val="False"/>
  <p:tag name="USEBOLDAMS" val="False"/>
  <p:tag name="DEFAULTDISPLAYSOURCE" val="\documentclass{slides}\pagestyle{empty}&#10;\usepackage{amsmath}&#10;\begin{document}&#10;\input{me232_eq}&#10;\input{cm_def}&#10;&#10;&#10;\end{document}&#10;"/>
  <p:tag name="TEX2PS" val="latex $(base).tex; dvips -D $(res) -E -o $(base).ps $(base).dvi"/>
  <p:tag name="TEX2PSBATCH" val="latex --interaction=nonstopmode $(base).tex; dvips -D $(res) -E -o $(base).ps $(base).dvi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1"/>
  <p:tag name="DEFAULTFONTSIZE" val="10"/>
  <p:tag name="DEFAULTWIDTH" val="348"/>
  <p:tag name="DEFAULTHEIGHT" val="53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 \cdots \:\: \}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42"/>
  <p:tag name="PICTUREFILESIZE" val="906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 Y(k) \in \R^p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100"/>
  <p:tag name="PICTUREFILESIZE" val="634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 g(k) \in \mathcal{R}^{p \times m}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4"/>
  <p:tag name="PICTUREFILESIZE" val="7998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 U(k) \in \R^m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106"/>
  <p:tag name="PICTUREFILESIZE" val="6518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\begin{equation*}&#10;Y(k) = \sum_{i = - \infty}^\infty g(i) U(k-i)&#10;\end{equation*}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51"/>
  <p:tag name="PICTUREFILESIZE" val="17727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U(k)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45"/>
  <p:tag name="PICTUREFILESIZE" val="3237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Y(k)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45"/>
  <p:tag name="PICTUREFILESIZE" val="3217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g(k)  template TPT1  env TPENV1  fore 0  back 16777215  eqnno 1"/>
  <p:tag name="FILENAME" val="TP_tmp"/>
  <p:tag name="ORIGWIDTH" val="21"/>
  <p:tag name="PICTUREFILESIZE" val="2468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 \{U(k)\}_{k=-\infty}^{\infty}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124"/>
  <p:tag name="PICTUREFILESIZE" val="8149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E \left \{ U(k) \right \} = m_{_U}= 0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192"/>
  <p:tag name="PICTUREFILESIZE" val="897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E \left \{ Y(k) \right \} = m_{_Y}= 0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194"/>
  <p:tag name="PICTUREFILESIZE" val="898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 X(k)  \in \mathcal{R}^n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4"/>
  <p:tag name="PICTUREFILESIZE" val="6622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 \{U(k)\}_{k=-\infty}^{\infty}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124"/>
  <p:tag name="PICTUREFILESIZE" val="8149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U(k)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45"/>
  <p:tag name="PICTUREFILESIZE" val="3237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Y(k)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45"/>
  <p:tag name="PICTUREFILESIZE" val="3217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Lambda_{_{UU}}(l)  &#10;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63"/>
  <p:tag name="PICTUREFILESIZE" val="4037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Lambda_{_{YU}}(l)  &#10;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63"/>
  <p:tag name="PICTUREFILESIZE" val="4113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\input{me232_eq}&#10;\input{ME233_EQ}&#10;\input{cm_def}&#10;\beqns&#10; =&#10;E \left \{ \tilde{Y}(k+l) \tilde{U}^T(k) \right \} \eeqns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09"/>
  <p:tag name="PICTUREFILESIZE" val="1198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g(l)  template TPT1  env TPENV1  fore 0  back 16777215  eqnno 1"/>
  <p:tag name="FILENAME" val="TP_tmp"/>
  <p:tag name="ORIGWIDTH" val="18"/>
  <p:tag name="PICTUREFILESIZE" val="2468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g(k)  template TPT1  env TPENV1  fore 0  back 16777215  eqnno 1"/>
  <p:tag name="FILENAME" val="TP_tmp"/>
  <p:tag name="ORIGWIDTH" val="21"/>
  <p:tag name="PICTUREFILESIZE" val="2468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(m_{_U}= 0)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90"/>
  <p:tag name="PICTUREFILESIZE" val="4523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\begin{equation*}&#10;Y(k) = \sum_{i = - \infty}^\infty g(i) U(k-i) &#10;\end{equation*}&#10;&#10;&#10;\end{document}&#10;"/>
  <p:tag name="FILENAME" val="txp_fig"/>
  <p:tag name="FORMAT" val="bmpmono"/>
  <p:tag name="RES" val="1200"/>
  <p:tag name="BLEND" val="0"/>
  <p:tag name="TRANSPARENT" val="0"/>
  <p:tag name="TBUG" val="0"/>
  <p:tag name="ALLOWFS" val="0"/>
  <p:tag name="ORIGWIDTH" val="251"/>
  <p:tag name="PICTUREFILESIZE" val="47166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 \{X(k)\}_{k=-\infty}^{\infty}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126"/>
  <p:tag name="PICTUREFILESIZE" val="843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\begin{equation*}&#10;\Lambda_{_{YU}}(l) = \sum_{i = - \infty}^\infty  g(i)  \, \Lambda_{_{UU}}(l-i)&#10;\end{equation*}&#10;&#10;&#10;\end{document}&#10;"/>
  <p:tag name="FILENAME" val="txp_fig"/>
  <p:tag name="FORMAT" val="bmpmono"/>
  <p:tag name="RES" val="1200"/>
  <p:tag name="BLEND" val="0"/>
  <p:tag name="TRANSPARENT" val="0"/>
  <p:tag name="TBUG" val="0"/>
  <p:tag name="ALLOWFS" val="0"/>
  <p:tag name="ORIGWIDTH" val="288"/>
  <p:tag name="PICTUREFILESIZE" val="54006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\begin{align*}&#10;\Lambda_{_{YU}}(l) &amp;= E \{ Y(k+l)U^T(k) \} \\&#10;&amp;= E \left \{   \left [ \sum_{i = - \infty}^\infty g(i)\, U(k+l-i) \right ] U^T(k)\right \} \\ &#10;&amp;= \sum_{i = - \infty}^\infty   g(i) \, E \left \{  U(k+l-i)U^T(k)  \right \}\\[.5em]&#10;&amp;= \sum_{i = - \infty}^\infty   g(i)\, \Lambda_{_{UU}}(l-i)\,&#10;\end{align*}&#10;&#10;&#10;\end{document}&#10;"/>
  <p:tag name="FILENAME" val="txp_fig"/>
  <p:tag name="FORMAT" val="bmpmono"/>
  <p:tag name="RES" val="1200"/>
  <p:tag name="BLEND" val="0"/>
  <p:tag name="TRANSPARENT" val="0"/>
  <p:tag name="TBUG" val="0"/>
  <p:tag name="ALLOWFS" val="0"/>
  <p:tag name="ORIGWIDTH" val="442"/>
  <p:tag name="PICTUREFILESIZE" val="349555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hat{\Lambda}_{_{UU}}(z) = \mathcal{Z} \{ \Lambda_{_{UU}}(l) \}  &#10;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00"/>
  <p:tag name="PICTUREFILESIZE" val="1158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Phi_{_{UU}}(\omega) &#10;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2"/>
  <p:tag name="PICTUREFILESIZE" val="4628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Phi_{_{UU}}(\omega) = \left. \hat{\Lambda}_{_{UU}}(z) \right |_{z = e^{j\omega}}&#10;$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9"/>
  <p:tag name="PICTUREFILESIZE" val="1299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&#10;\hat{\Lambda}_{_{YU}}(z) = \mathcal{Z} \{ \Lambda_{_{YU}}(l)  \}&#10;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00"/>
  <p:tag name="PICTUREFILESIZE" val="1183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Phi_{_{YU}}(\omega)$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3"/>
  <p:tag name="PICTUREFILESIZE" val="4715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Phi_{_{YU}}(\omega) = \left . \hat{\Lambda}_{_{YU}}(z) \right |_{z = e^{j\omega}}&#10;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30"/>
  <p:tag name="PICTUREFILESIZE" val="13265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hat{\Lambda}_{_{UU}}(z)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6"/>
  <p:tag name="PICTUREFILESIZE" val="4716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&#10;\hat{\Lambda}_{_{YU}}(z)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6"/>
  <p:tag name="PICTUREFILESIZE" val="479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X(k) : \Omega \to \mathcal{R}^n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48"/>
  <p:tag name="PICTUREFILESIZE" val="797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 \{U(k)\}_{k=-\infty}^{\infty}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124"/>
  <p:tag name="PICTUREFILESIZE" val="8149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[amsmath,amssymb]{article}&#10;\usepackage[usenames]{color}&#10;&#10;\pagestyle{empty}&#10;\begin{document}&#10;\pagecolor[rgb]{1,1,1}%&#10;\color[rgb]{0,0,0}&#10;&#10;\setcounter{equation}{1}&#10;\addtocounter{equation}{-1}&#10;&#10;$G(e^{j\omega})$&#10;&#10;\end{document}"/>
  <p:tag name="FILENAME" val="TP_tmp"/>
  <p:tag name="FORMAT" val="bmpmono"/>
  <p:tag name="RES" val="1200"/>
  <p:tag name="BLEND" val="0"/>
  <p:tag name="TRANSPARENT" val="0"/>
  <p:tag name="TBUG" val="0"/>
  <p:tag name="ALLOWFS" val="0"/>
  <p:tag name="ORIGWIDTH" val="29"/>
  <p:tag name="PICTUREFILESIZE" val="1286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 \{U(k)\}_{k=-\infty}^{\infty}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124"/>
  <p:tag name="PICTUREFILESIZE" val="8149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U(k)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45"/>
  <p:tag name="PICTUREFILESIZE" val="3237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Y(k)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45"/>
  <p:tag name="PICTUREFILESIZE" val="3217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Lambda_{_{YY}}(l)  &#10;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63"/>
  <p:tag name="PICTUREFILESIZE" val="399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Lambda_{_{UY}}(l)  &#10;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63"/>
  <p:tag name="PICTUREFILESIZE" val="4098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\input{me232_eq}&#10;\input{ME233_EQ}&#10;\input{cm_def}&#10;\beqns&#10;E \left \{ \tilde{U}(k+l) \tilde{Y}^T(k) \right \}  = \eeqns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0"/>
  <p:tag name="PICTUREFILESIZE" val="11123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g(l)  template TPT1  env TPENV1  fore 0  back 16777215  eqnno 1"/>
  <p:tag name="FILENAME" val="TP_tmp"/>
  <p:tag name="ORIGWIDTH" val="18"/>
  <p:tag name="PICTUREFILESIZE" val="2468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g(k)  template TPT1  env TPENV1  fore 0  back 16777215  eqnno 1"/>
  <p:tag name="FILENAME" val="TP_tmp"/>
  <p:tag name="ORIGWIDTH" val="21"/>
  <p:tag name="PICTUREFILESIZE" val="246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X(k)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48"/>
  <p:tag name="PICTUREFILESIZE" val="3572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(m_{_U}= 0)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90"/>
  <p:tag name="PICTUREFILESIZE" val="4523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\begin{equation*}&#10;Y(k) = \sum_{i = - \infty}^\infty g(i) U(k-i) &#10;\end{equation*}&#10;&#10;&#10;\end{document}&#10;"/>
  <p:tag name="FILENAME" val="txp_fig"/>
  <p:tag name="FORMAT" val="bmpmono"/>
  <p:tag name="RES" val="1200"/>
  <p:tag name="BLEND" val="0"/>
  <p:tag name="TRANSPARENT" val="0"/>
  <p:tag name="TBUG" val="0"/>
  <p:tag name="ALLOWFS" val="0"/>
  <p:tag name="ORIGWIDTH" val="251"/>
  <p:tag name="PICTUREFILESIZE" val="47166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\begin{equation*}&#10;\Lambda_{_{YY}}(l) = \sum_{i = - \infty}^\infty  g(i)  \, \Lambda_{_{UY}}(l-i)&#10;\end{equation*}&#10;&#10;&#10;\end{document}&#10;"/>
  <p:tag name="FILENAME" val="txp_fig"/>
  <p:tag name="FORMAT" val="bmpmono"/>
  <p:tag name="RES" val="1200"/>
  <p:tag name="BLEND" val="0"/>
  <p:tag name="TRANSPARENT" val="0"/>
  <p:tag name="TBUG" val="0"/>
  <p:tag name="ALLOWFS" val="0"/>
  <p:tag name="ORIGWIDTH" val="289"/>
  <p:tag name="PICTUREFILESIZE" val="54366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\begin{align*}&#10;\Lambda_{_{YY}}(l) &amp;= E \{ Y(k+l)Y^T(k) \} \\&#10;&amp;= E \left \{   \left [ \sum_{i = - \infty}^\infty g(i)\, U(k+l-i) \right ] Y^T(k)\right \} \\ &#10;&amp;= \sum_{i = - \infty}^\infty   g(i) \, E \left \{  U(k+l-i)Y^T(k)  \right \}\\[.5em]&#10;&amp;= \sum_{i = - \infty}^\infty   g(i)\, \Lambda_{_{UY}}(l-i)\,&#10;\end{align*}&#10;&#10;&#10;\end{document}&#10;"/>
  <p:tag name="FILENAME" val="txp_fig"/>
  <p:tag name="FORMAT" val="bmpmono"/>
  <p:tag name="RES" val="1200"/>
  <p:tag name="BLEND" val="0"/>
  <p:tag name="TRANSPARENT" val="0"/>
  <p:tag name="TBUG" val="0"/>
  <p:tag name="ALLOWFS" val="0"/>
  <p:tag name="ORIGWIDTH" val="444"/>
  <p:tag name="PICTUREFILESIZE" val="3510686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hat{\Lambda}_{_{UY}}(z) = \mathcal{Z} \{ \Lambda_{_{UY}}(l) \}  &#10;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00"/>
  <p:tag name="PICTUREFILESIZE" val="11883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Phi_{_{UY}}(\omega) 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3"/>
  <p:tag name="PICTUREFILESIZE" val="4634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Phi_{_{UY}}(\omega) = \left. \hat{\Lambda}_{_{UY}}(z) \right |_{z = e^{j\omega}}&#10;$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30"/>
  <p:tag name="PICTUREFILESIZE" val="13263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&#10;\hat{\Lambda}_{_{YY}}(z) = \mathcal{Z} \{ \Lambda_{_{YY}}(l)  \}&#10;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01"/>
  <p:tag name="PICTUREFILESIZE" val="11025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Phi_{_{YY}}(\omega)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3"/>
  <p:tag name="PICTUREFILESIZE" val="4543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Phi_{_{YY}}(\omega) = \left . \hat{\Lambda}_{_{YY}}(z) \right |_{z = e^{j\omega}}&#10;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31"/>
  <p:tag name="PICTUREFILESIZE" val="1313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X(k)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48"/>
  <p:tag name="PICTUREFILESIZE" val="3572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hat{\Lambda}_{_{UY}}(z)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6"/>
  <p:tag name="PICTUREFILESIZE" val="476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&#10;\hat{\Lambda}_{_{YY}}(z)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7"/>
  <p:tag name="PICTUREFILESIZE" val="4662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 \{U(k)\}_{k=-\infty}^{\infty}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124"/>
  <p:tag name="PICTUREFILESIZE" val="8149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[amsmath,amssymb]{article}&#10;\usepackage[usenames]{color}&#10;&#10;\pagestyle{empty}&#10;\begin{document}&#10;\pagecolor[rgb]{1,1,1}%&#10;\color[rgb]{0,0,0}&#10;&#10;\setcounter{equation}{1}&#10;\addtocounter{equation}{-1}&#10;&#10;$G(e^{j\omega})$&#10;&#10;\end{document}"/>
  <p:tag name="FILENAME" val="TP_tmp"/>
  <p:tag name="FORMAT" val="bmpmono"/>
  <p:tag name="RES" val="1200"/>
  <p:tag name="BLEND" val="0"/>
  <p:tag name="TRANSPARENT" val="0"/>
  <p:tag name="TBUG" val="0"/>
  <p:tag name="ALLOWFS" val="0"/>
  <p:tag name="ORIGWIDTH" val="29"/>
  <p:tag name="PICTUREFILESIZE" val="12862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Phi_{_{UY}}(\omega) = \Phi^T_{_{YU}}(-\omega)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5"/>
  <p:tag name="PICTUREFILESIZE" val="10383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Lambda_{_{UY}}(l) = \Lambda^T_{_{YU}}(-l)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4"/>
  <p:tag name="PICTUREFILESIZE" val="9313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Phi_{_{UY}}(\omega) = \Phi^T_{_{YU}}(-\omega)$&#10;&#10;&#10;\end{document}&#10;"/>
  <p:tag name="FILENAME" val="txp_fig"/>
  <p:tag name="FORMAT" val="bmpmono"/>
  <p:tag name="RES" val="1200"/>
  <p:tag name="BLEND" val="0"/>
  <p:tag name="TRANSPARENT" val="0"/>
  <p:tag name="TBUG" val="0"/>
  <p:tag name="ALLOWFS" val="0"/>
  <p:tag name="ORIGWIDTH" val="195"/>
  <p:tag name="PICTUREFILESIZE" val="190598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[amsmath,amssymb]{article}&#10;\usepackage[usenames]{color}&#10;&#10;\pagestyle{empty}&#10;\begin{document}&#10;\pagecolor[rgb]{1,1,1}%&#10;\color[rgb]{0,0,0}&#10;&#10;\setcounter{equation}{3}&#10;\addtocounter{equation}{-1}&#10;&#10;$n := -l$&#10;&#10;\end{document}"/>
  <p:tag name="FILENAME" val="TP_tmp"/>
  <p:tag name="FORMAT" val="bmpmono"/>
  <p:tag name="RES" val="1200"/>
  <p:tag name="BLEND" val="0"/>
  <p:tag name="TRANSPARENT" val="0"/>
  <p:tag name="TBUG" val="0"/>
  <p:tag name="ALLOWFS" val="0"/>
  <p:tag name="ORIGWIDTH" val="34"/>
  <p:tag name="PICTUREFILESIZE" val="9638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\begin{align*}&#10;\Phi_{_{YU}}^T(-\omega) &amp; = \left[ \sum_{l=-\infty}^\infty &#10;\Lambda_{_{YU}}(l) e^{j\omega l} \right]^T&#10;= \sum_{l=-\infty}^\infty \Lambda_{_{YU}}^T(l) e^{j\omega l}&#10;\end{align*}&#10;&#10;\end{document}&#10;"/>
  <p:tag name="FILENAME" val="TP_tmp"/>
  <p:tag name="FORMAT" val="bmpmono"/>
  <p:tag name="RES" val="600"/>
  <p:tag name="BLEND" val="0"/>
  <p:tag name="TRANSPARENT" val="0"/>
  <p:tag name="TBUG" val="0"/>
  <p:tag name="ALLOWFS" val="0"/>
  <p:tag name="ORIGWIDTH" val="500"/>
  <p:tag name="PICTUREFILESIZE" val="29717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\begin{align*}&#10;\Phi_{_{YU}}^T(-\omega) &#10;&amp; = \sum_{n=-\infty}^\infty \Lambda_{_{YU}}^T(-n) e^{-j\omega n} \\&#10;&amp; = \sum_{n=-\infty}^\infty \Lambda_{_{UY}}(n) e^{-j\omega n}&#10;= \Phi_{_{UY}}(\omega)&#10;\end{align*}&#10;&#10;\end{document}&#10;"/>
  <p:tag name="FILENAME" val="TP_tmp"/>
  <p:tag name="FORMAT" val="bmpmono"/>
  <p:tag name="RES" val="600"/>
  <p:tag name="BLEND" val="0"/>
  <p:tag name="TRANSPARENT" val="0"/>
  <p:tag name="TBUG" val="0"/>
  <p:tag name="ALLOWFS" val="0"/>
  <p:tag name="ORIGWIDTH" val="413"/>
  <p:tag name="PICTUREFILESIZE" val="40700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{ \ldots, \ X(-1), \ X(0), \ X(1), \ X(2), \ldots \}  template TPT1  env TPENV1  fore 0  back 16777215  eqnno 1"/>
  <p:tag name="FILENAME" val="TP_tmp"/>
  <p:tag name="ORIGWIDTH" val="165"/>
  <p:tag name="PICTUREFILESIZE" val="63014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\begin{equation*}&#10;Y(k) = \sum_{i = - \infty}^\infty g(i) U(k-i) &#10;\end{equation*}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51"/>
  <p:tag name="PICTUREFILESIZE" val="17727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hat{\Lambda}_{_{YY}}(z) = G(z)  \, \hat{\Lambda}_{_{UU}}(z) \, G^T(z^{-1})$&#10;&#10;&#10;\end{document}&#10;"/>
  <p:tag name="FILENAME" val="txp_fig"/>
  <p:tag name="FORMAT" val="bmpmono"/>
  <p:tag name="RES" val="1200"/>
  <p:tag name="BLEND" val="0"/>
  <p:tag name="TRANSPARENT" val="0"/>
  <p:tag name="TBUG" val="0"/>
  <p:tag name="ALLOWFS" val="0"/>
  <p:tag name="ORIGWIDTH" val="303"/>
  <p:tag name="PICTUREFILESIZE" val="273718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hat{\Lambda}_{_{YY}}(z) = G(z)  \, \hat{\Lambda}_{_{UU}}(z) \, G^T(z^{-1})$&#10;&#10;&#10;\end{document}&#10;"/>
  <p:tag name="FILENAME" val="txp_fig"/>
  <p:tag name="FORMAT" val="bmpmono"/>
  <p:tag name="RES" val="1200"/>
  <p:tag name="BLEND" val="0"/>
  <p:tag name="TRANSPARENT" val="0"/>
  <p:tag name="TBUG" val="0"/>
  <p:tag name="ALLOWFS" val="0"/>
  <p:tag name="ORIGWIDTH" val="303"/>
  <p:tag name="PICTUREFILESIZE" val="273718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\begin{align*}&#10;\hat{\Lambda}_{_{YY}}(z) &amp; = G(z) \hat{\Lambda}_{_{UY}}(z) \\&#10;&amp; = G(z) \left[\hat{\Lambda}_{_{YU}}(z^{-1}) \right]^T \\&#10;&amp; = G(z) \left[ G(z^{-1}) \hat{\Lambda}_{_{UU}}(z^{-1}) \right]^T \\&#10;&amp; = G(z) \hat{\Lambda}_{_{UU}}^T(z^{-1}) G^T(z^{-1}) \\&#10;&amp; = G(z) \hat{\Lambda}_{_{UU}}(z) G^T(z^{-1})&#10;\end{align*}&#10;&#10;&#10;\end{document}&#10;"/>
  <p:tag name="FILENAME" val="txp_fig"/>
  <p:tag name="FORMAT" val="bmpmono"/>
  <p:tag name="RES" val="1200"/>
  <p:tag name="BLEND" val="0"/>
  <p:tag name="TRANSPARENT" val="0"/>
  <p:tag name="TBUG" val="0"/>
  <p:tag name="ALLOWFS" val="0"/>
  <p:tag name="ORIGWIDTH" val="342"/>
  <p:tag name="PICTUREFILESIZE" val="2040662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\begin{equation*}&#10;Y(k) = \sum_{i = - \infty}^\infty g(i) U(k-i) &#10;\end{equation*}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51"/>
  <p:tag name="PICTUREFILESIZE" val="17727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Phi_{_{YY}}(\omega) = G(e^{j\omega})  \, \Phi_{_{UU}}(\omega) \, G^*(e^{j\omega})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26"/>
  <p:tag name="PICTUREFILESIZE" val="19033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Phi_{_{YY}}(\omega) = G(e^{j\omega})  \, \Phi_{_{UU}}(\omega) \, G^*(e^{j\omega})$&#10;&#10;&#10;\end{document}&#10;"/>
  <p:tag name="FILENAME" val="txp_fig"/>
  <p:tag name="FORMAT" val="bmpmono"/>
  <p:tag name="RES" val="1200"/>
  <p:tag name="BLEND" val="0"/>
  <p:tag name="TRANSPARENT" val="0"/>
  <p:tag name="TBUG" val="0"/>
  <p:tag name="ALLOWFS" val="0"/>
  <p:tag name="ORIGWIDTH" val="326"/>
  <p:tag name="PICTUREFILESIZE" val="294502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hat{\Lambda}_{_{YY}}(z) = G(z)  \, \hat{\Lambda}_{_{UU}}(z) \, G^T(z^{-1})$&#10;&#10;&#10;\end{document}&#10;"/>
  <p:tag name="FILENAME" val="txp_fig"/>
  <p:tag name="FORMAT" val="bmpmono"/>
  <p:tag name="RES" val="1200"/>
  <p:tag name="BLEND" val="0"/>
  <p:tag name="TRANSPARENT" val="0"/>
  <p:tag name="TBUG" val="0"/>
  <p:tag name="ALLOWFS" val="0"/>
  <p:tag name="ORIGWIDTH" val="303"/>
  <p:tag name="PICTUREFILESIZE" val="273718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hat{\Lambda}_{_{YY}}(e^{j\omega}) &#10;= G(e^{j\omega})  \, \hat{\Lambda}_{_{UU}}(e^{j\omega}) \, &#10;G^T(e^{-j\omega})$&#10;&#10;&#10;\end{document}&#10;"/>
  <p:tag name="FILENAME" val="txp_fig"/>
  <p:tag name="FORMAT" val="bmpmono"/>
  <p:tag name="RES" val="1200"/>
  <p:tag name="BLEND" val="0"/>
  <p:tag name="TRANSPARENT" val="0"/>
  <p:tag name="TBUG" val="0"/>
  <p:tag name="ALLOWFS" val="0"/>
  <p:tag name="ORIGWIDTH" val="369"/>
  <p:tag name="PICTUREFILESIZE" val="334338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&#10;\Phi_{_{YY}}(\omega)&#10;$&#10;&#10;&#10;\end{document}&#10;"/>
  <p:tag name="FILENAME" val="txp_fig"/>
  <p:tag name="FORMAT" val="bmpmono"/>
  <p:tag name="RES" val="1200"/>
  <p:tag name="BLEND" val="0"/>
  <p:tag name="TRANSPARENT" val="0"/>
  <p:tag name="TBUG" val="0"/>
  <p:tag name="ALLOWFS" val="0"/>
  <p:tag name="ORIGWIDTH" val="73"/>
  <p:tag name="PICTUREFILESIZE" val="5731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 \{X(k)\}_{k=-\infty}^{\infty}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126"/>
  <p:tag name="PICTUREFILESIZE" val="843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&#10;\Phi_{_{UU}}(\omega)&#10;$&#10;&#10;&#10;\end{document}&#10;"/>
  <p:tag name="FILENAME" val="txp_fig"/>
  <p:tag name="FORMAT" val="bmpmono"/>
  <p:tag name="RES" val="1200"/>
  <p:tag name="BLEND" val="0"/>
  <p:tag name="TRANSPARENT" val="0"/>
  <p:tag name="TBUG" val="0"/>
  <p:tag name="ALLOWFS" val="0"/>
  <p:tag name="ORIGWIDTH" val="72"/>
  <p:tag name="PICTUREFILESIZE" val="58278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&#10;G^*(e^{j\omega})&#10;$&#10;&#10;&#10;\end{document}&#10;"/>
  <p:tag name="FILENAME" val="txp_fig"/>
  <p:tag name="FORMAT" val="bmpmono"/>
  <p:tag name="RES" val="1200"/>
  <p:tag name="BLEND" val="0"/>
  <p:tag name="TRANSPARENT" val="0"/>
  <p:tag name="TBUG" val="0"/>
  <p:tag name="ALLOWFS" val="0"/>
  <p:tag name="ORIGWIDTH" val="73"/>
  <p:tag name="PICTUREFILESIZE" val="5981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&amp;&amp; \Lambda_{_{XX}}(k,j) = \\[.5em]&#10;&amp;&amp;\hspace{1em} E \left \{ \left [ X(k+j) - m_{_X}(k+j) \right ] &#10;\left [ X(k) - m_{_X}(k)  \right ] ^T \right \}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465"/>
  <p:tag name="PICTUREFILESIZE" val="31599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E \left \{ X(k) \right \} = m_{_{X}}(k)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183"/>
  <p:tag name="PICTUREFILESIZE" val="10363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 \{X(k)\}_{k=0}^{\infty}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106"/>
  <p:tag name="PICTUREFILESIZE" val="763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 \{W(k)\}_{k=-\infty}^{\infty}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130"/>
  <p:tag name="PICTUREFILESIZE" val="874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delta(l) = &#10;\left \{&#10; \barray{ 1 &amp; \hspace{2em}&amp; l = 0\\&#10;0 &amp; \hspace{2em}&amp; l \ne 0}&#10;\right .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231"/>
  <p:tag name="PICTUREFILESIZE" val="1140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Lambda_{_{WW}}(k,l)  =  \Sigma_{_{WW}}(k) \, \delta(l)$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43"/>
  <p:tag name="PICTUREFILESIZE" val="1362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Sigma_{_{WW}}(k) =  \Sigma_{_{WW}}^T(k) \succeq 0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33"/>
  <p:tag name="PICTUREFILESIZE" val="11318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Sigma_{_{WW}}(k) =  E \{ \tilde W(k) \tilde W^T(k) \}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9"/>
  <p:tag name="PICTUREFILESIZE" val="1626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E \left \{ X(k) \right \} = m_{_{X}}(k) \in \R^n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240"/>
  <p:tag name="PICTUREFILESIZE" val="13483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tilde W(k) = W(k) - m_{_W}(k)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8"/>
  <p:tag name="PICTUREFILESIZE" val="13148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&amp;&amp; \Lambda_{_{XX}}(k,j) = E \left \{\tilde X(k+j) &#10;\, \tilde X^T(k)  \right \}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318"/>
  <p:tag name="PICTUREFILESIZE" val="19468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tilde X(k)  =  X(k) - m_{_{X}}(k)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218"/>
  <p:tag name="PICTUREFILESIZE" val="11154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W(k) \in \R^p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106"/>
  <p:tag name="PICTUREFILESIZE" val="685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Y(k) \in \R^m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106"/>
  <p:tag name="PICTUREFILESIZE" val="650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X(k) \in \R^n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104"/>
  <p:tag name="PICTUREFILESIZE" val="6667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X(k+1) &amp;=&amp; A\, X(k) + B\, W(k)\\[.5em]&#10;Y(k) &amp;=&amp; C \, X(k)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312"/>
  <p:tag name="PICTUREFILESIZE" val="25878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Lambda_{_{WW}}(k,l)  &#10;&amp;=&amp; \Sigma_{_{WW}}(k) \, \delta(l) \\[.5em]&#10;\eeqns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263"/>
  <p:tag name="PICTUREFILESIZE" val="1369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delta(l) = &#10;\left \{&#10; \barray{ 1 &amp; \hspace{2em}&amp; l = 0\\&#10;0 &amp; \hspace{2em}&amp; l \ne 0}&#10;\right .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231"/>
  <p:tag name="PICTUREFILESIZE" val="1140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\input{me232_eq}&#10;\input{ME233_EQ}&#10;\input{cm_def}&#10;\beqns&#10;\Sigma_{_{WW}}(k) =  E \{ \tilde W(k) \tilde W^T(k) \} \in \R^{p \times p}  \eeqns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2011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tilde{X}(k) = X(k) - m_{_X}(k)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218"/>
  <p:tag name="PICTUREFILESIZE" val="11154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m_{_{W}}(k)  &amp;=&amp;   E \{ W(k)\} 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207"/>
  <p:tag name="PICTUREFILESIZE" val="11262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X(k+1) &amp;=&amp; A\, X(k) + B\, W(k)\\&#10;Y(k) &amp;=&amp; C \, X(k)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312"/>
  <p:tag name="PICTUREFILESIZE" val="25033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m_{_{X}}(0)  =   E \{ X(0)\}$&#10;&#10;&#10;\end{document}&#10;"/>
  <p:tag name="FILENAME" val="txp_fig"/>
  <p:tag name="FORMAT" val="pngmono"/>
  <p:tag name="RES" val="600"/>
  <p:tag name="BLEND" val="0"/>
  <p:tag name="TRANSPARENT" val="0"/>
  <p:tag name="TBUG" val="0"/>
  <p:tag name="ALLOWFS" val="0"/>
  <p:tag name="ORIGWIDTH" val="183"/>
  <p:tag name="PICTUREFILESIZE" val="4079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Lambda_{_{XX}}(0,0) &amp;=&amp; E \left \{\tilde X(0) \tilde X^T(0) \right \} &#10;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301"/>
  <p:tag name="PICTUREFILESIZE" val="16805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E \left \{\tilde X(0) \tilde W^T(k) \right \} = 0, \quad \forall k \geq 0$&#10;&#10;&#10;\end{document}&#10;"/>
  <p:tag name="FILENAME" val="txp_fig"/>
  <p:tag name="FORMAT" val="pngmono"/>
  <p:tag name="RES" val="600"/>
  <p:tag name="BLEND" val="0"/>
  <p:tag name="TRANSPARENT" val="0"/>
  <p:tag name="TBUG" val="0"/>
  <p:tag name="ALLOWFS" val="0"/>
  <p:tag name="ORIGWIDTH" val="300"/>
  <p:tag name="PICTUREFILESIZE" val="7078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X(k+1) &amp;=&amp; A\, X(k) + B\, W(k)\\&#10;Y(k) &amp;=&amp; C \, X(k)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312"/>
  <p:tag name="PICTUREFILESIZE" val="25033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m_{_X}(k+1) &amp;=&amp; A\, m_{_X}(k) + B\, m_{_W}(k)\\[1em]&#10;m_{_Y}(k) &amp;=&amp; C \, m_{_X}(k)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352"/>
  <p:tag name="PICTUREFILESIZE" val="30728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m_{_{\tilde W}}(k) = 0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109"/>
  <p:tag name="PICTUREFILESIZE" val="6237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m_{_{\tilde X}}(k) = 0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106"/>
  <p:tag name="PICTUREFILESIZE" val="6013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Xt(k+1) &amp;=&amp; A\, \Xt(k) + B\, \Wt(k)\\[1em]&#10;\Yt(k) &amp;=&amp; C \, \Xt(k)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312"/>
  <p:tag name="PICTUREFILESIZE" val="2787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DDENFONTSHAPE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&amp;&amp; \Lambda_{_{XX}}(k,j) =&#10;E \left \{ &#10;\mat{\tilde{X}_1(k+j) \\ \vdots \\&#10;\tilde{X}_n(k+j)}&#10;\,&#10;\mat{\tilde{X}_1(k) &amp; \cdots &amp; \tilde{X}_n(k)}&#10; \right \}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524"/>
  <p:tag name="PICTUREFILESIZE" val="39858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[amsmath,amssymb]{article}&#10;\usepackage[usenames]{color}&#10;&#10;\pagestyle{empty}&#10;\begin{document}&#10;\pagecolor[rgb]{1,1,1}%&#10;\color[rgb]{0,0,0}&#10;&#10;\setcounter{equation}{1}&#10;\addtocounter{equation}{-1}&#10;&#10;$E \{ \tilde{W}(k+j) \tilde{X}^T (k) \} = 0$&#10;&#10;\end{document}"/>
  <p:tag name="FILENAME" val="TP_tmp"/>
  <p:tag name="FORMAT" val="bmpmono"/>
  <p:tag name="RES" val="1200"/>
  <p:tag name="BLEND" val="0"/>
  <p:tag name="TRANSPARENT" val="0"/>
  <p:tag name="TBUG" val="0"/>
  <p:tag name="ALLOWFS" val="0"/>
  <p:tag name="ORIGWIDTH" val="105"/>
  <p:tag name="PICTUREFILESIZE" val="47802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[amsmath,amssymb]{article}&#10;\usepackage[usenames]{color}&#10;&#10;\pagestyle{empty}&#10;\begin{document}&#10;\pagecolor[rgb]{1,1,1}%&#10;\color[rgb]{0,0,0}&#10;&#10;\setcounter{equation}{2}&#10;\addtocounter{equation}{-1}&#10;&#10;$\forall j\geq 0, k \geq 0$&#10;&#10;\end{document}"/>
  <p:tag name="FILENAME" val="TP_tmp"/>
  <p:tag name="FORMAT" val="bmpmono"/>
  <p:tag name="RES" val="1200"/>
  <p:tag name="BLEND" val="0"/>
  <p:tag name="TRANSPARENT" val="0"/>
  <p:tag name="TBUG" val="0"/>
  <p:tag name="ALLOWFS" val="0"/>
  <p:tag name="ORIGWIDTH" val="57"/>
  <p:tag name="PICTUREFILESIZE" val="20102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[amsmath,amssymb]{article}&#10;\usepackage[usenames]{color}&#10;&#10;\pagestyle{empty}&#10;\begin{document}&#10;\pagecolor[rgb]{1,1,1}%&#10;\color[rgb]{0,0,0}&#10;&#10;\setcounter{equation}{1}&#10;\addtocounter{equation}{-1}&#10;&#10;$E \{ \tilde{W}(k+j) \tilde{X}^T (k) \} = E \{ \tilde{W}(k+j) [A\tilde{X}(k-1) + B\tilde{W}(k-1)]^T \}$&#10;&#10;\end{document}"/>
  <p:tag name="FILENAME" val="TP_tmp"/>
  <p:tag name="FORMAT" val="bmpmono"/>
  <p:tag name="RES" val="1200"/>
  <p:tag name="BLEND" val="0"/>
  <p:tag name="TRANSPARENT" val="0"/>
  <p:tag name="TBUG" val="0"/>
  <p:tag name="ALLOWFS" val="0"/>
  <p:tag name="ORIGWIDTH" val="279"/>
  <p:tag name="PICTUREFILESIZE" val="12679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[amsmath,amssymb]{article}&#10;\usepackage[usenames]{color}\usepackage{amsmath}&#10;&#10;\pagestyle{empty}&#10;\begin{document}&#10;\pagecolor[rgb]{1,1,1}%&#10;\color[rgb]{0,0,0}&#10;&#10;\begin{align*}&#10;&amp; = E \{ \tilde{W}(k+j) \tilde{X}^T(k-1) \} A^T \\&#10;&amp; \quad + E \{ \tilde{W}(k+j) \tilde{W}^T(k-1) \} B^T&#10;\end{align*}&#10;&#10;\end{document}"/>
  <p:tag name="FILENAME" val="TP_tmp"/>
  <p:tag name="FORMAT" val="bmpmono"/>
  <p:tag name="RES" val="600"/>
  <p:tag name="BLEND" val="0"/>
  <p:tag name="TRANSPARENT" val="0"/>
  <p:tag name="TBUG" val="0"/>
  <p:tag name="ALLOWFS" val="0"/>
  <p:tag name="ORIGWIDTH" val="140"/>
  <p:tag name="PICTUREFILESIZE" val="35878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[amsmath,amssymb]{article}&#10;\usepackage[usenames]{color}&#10;&#10;\pagestyle{empty}&#10;\begin{document}&#10;\pagecolor[rgb]{1,1,1}%&#10;\color[rgb]{0,0,0}&#10;&#10;\setcounter{equation}{1}&#10;\addtocounter{equation}{-1}&#10;&#10;$= 0$&#10;&#10;\end{document}"/>
  <p:tag name="FILENAME" val="TP_tmp"/>
  <p:tag name="FORMAT" val="bmpmono"/>
  <p:tag name="RES" val="1200"/>
  <p:tag name="BLEND" val="0"/>
  <p:tag name="TRANSPARENT" val="0"/>
  <p:tag name="TBUG" val="0"/>
  <p:tag name="ALLOWFS" val="0"/>
  <p:tag name="ORIGWIDTH" val="15"/>
  <p:tag name="PICTUREFILESIZE" val="3806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&amp;&amp;\Xt(k+1)\Xt^T(k+1) = \\[.5em]&#10;&amp;&amp;\hspace{3em} \left [ A\, \Xt(k) + B\, \Wt(k) \right ] \,&#10;\left [ A\, \Xt(k) + B\, \Wt(k) \right ]^T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470"/>
  <p:tag name="PICTUREFILESIZE" val="30437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Xt(k+1) &amp;=&amp; A\, \Xt(k) + B\, \Wt(k)\\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312"/>
  <p:tag name="PICTUREFILESIZE" val="15624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Xt(k+1)\Xt^T(k+1) &amp;=&amp; A\, \Xt(k) \Xt^T(k)\, A^T \\[1em]&#10;&amp;+&amp;   A\, \Xt(k) \Wt^T(k) \, B^T\\[1em]&#10;&amp;+&amp;   B\, \Wt(k) \Xt^T(k) \, A^T\\[1em]&#10;&amp;+&amp; B\, \Wt(k) \Wt^T(k)\, B^T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420"/>
  <p:tag name="PICTUREFILESIZE" val="65379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Lxx(k+1,0)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133"/>
  <p:tag name="PICTUREFILESIZE" val="7016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Lxx(k+1,0) &amp;=&amp; A\, \Lxx(k,0)\, A^T \\[.5em]&#10;&amp;+&amp;   A\, \Lxw(k,0) \, B^T\\[.5em]&#10;&amp;+&amp;   B\, \Lwx(k,0) \, A^T\\[.5em]&#10;&amp;+&amp; B\, \Lww(k,0) \, B^T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340"/>
  <p:tag name="PICTUREFILESIZE" val="5212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&amp;&amp; \Lambda_{_{XX}}(k,j) =&#10;E \left \{ \tilde{X}(k+j) \tilde{X}^T(k) \right \}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315"/>
  <p:tag name="PICTUREFILESIZE" val="18883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Lambda_{_{XW}}(k,0)  &amp;=&amp; \Lambda^T_{_{WX}}(k,0)\\[.25em]&#10;&amp;=&amp;  E \left \{ \Xt(k)  \Wt^T(k)  \right \} = 0&#10;\eeqns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350"/>
  <p:tag name="PICTUREFILESIZE" val="29453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Lambda_{_{XX}}(k,0)  &#10;&amp;=&amp;  E \left \{ \Xt(k)  \Xt^T(k)  \right \} &#10;\eeqns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299"/>
  <p:tag name="PICTUREFILESIZE" val="1761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Lambda_{_{XX}}(k+1,0) &amp;=&amp; A\, \Lambda_{_{XX}}(k,0)\, A^T&#10;+ B\, \Sigma_{_{WW}}(k)\, B^T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496"/>
  <p:tag name="PICTUREFILESIZE" val="2469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Lambda_{_{WW}}(k,0)  &#10;&amp;=&amp;  E \left \{ \Wt(k)  \Wt^T(k)  \right \} = &#10;\Sigma_{_{WW}}(k) &#10;\eeqns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425"/>
  <p:tag name="PICTUREFILESIZE" val="23365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Lambda_{_{YY}}(k,0)&amp;=&amp; C \, \Lambda_{_{XX}}(k,0)\,C^T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290"/>
  <p:tag name="PICTUREFILESIZE" val="15354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Yt(k) &amp;=&amp; C \, \Xt(k)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167"/>
  <p:tag name="PICTUREFILESIZE" val="8932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Lambda_{_{XX}}(k,l)  &#10;&amp;=&amp;  E \left \{ \Xt(k+l)  \Xt^T(k)  \right \} &#10;\eeqns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329"/>
  <p:tag name="PICTUREFILESIZE" val="18104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Xt(k+l) &amp;=&amp; A^l\, \Xt(k) + \sum_{j=k}^{k+l-1} A^{k+l-1-j} &#10;B\, \Wt(j)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462"/>
  <p:tag name="PICTUREFILESIZE" val="27827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l \ge 0&#10;\eeqns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46"/>
  <p:tag name="PICTUREFILESIZE" val="2105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Lambda_{_{XX}}(k,l)  &#10;&amp;=&amp;  E \left \{ \Xt(k+l)  \Xt^T(k)  \right \} &#10;\eeqns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329"/>
  <p:tag name="PICTUREFILESIZE" val="1810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tilde{X}(k) = X(k) - m_{_X}(k)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218"/>
  <p:tag name="PICTUREFILESIZE" val="11154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Xt(k+l) &amp;=&amp; A^l\, \Xt(k) + \sum_{j=k}^{k+l-1} A^{k+l-1-j} &#10;B\, \Wt(j)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462"/>
  <p:tag name="PICTUREFILESIZE" val="27827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&amp;=&amp; A^l\, E \{ \Xt(k) \Xt^T(k) \}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208"/>
  <p:tag name="PICTUREFILESIZE" val="1199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+ \sum_{j=k}^{k+l-1} A^{k+l-1-j} &#10;B\, E \{  \Wt(j) \tilde X^T(k) \} 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346"/>
  <p:tag name="PICTUREFILESIZE" val="23355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= A^l \Lambda_{_{XX}}(k,0)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9"/>
  <p:tag name="PICTUREFILESIZE" val="8053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Lambda_{_{XX}}(k,-l)  &#10;= E \left \{ \tilde{X}(k-l)  \tilde{X}^T(k)  \right \}$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22"/>
  <p:tag name="PICTUREFILESIZE" val="17293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[amsmath,amssymb]{article}&#10;\usepackage[usenames]{color}&#10;&#10;\pagestyle{empty}&#10;\begin{document}&#10;\pagecolor[rgb]{1,1,1}%&#10;\color[rgb]{0,0,0}&#10;&#10;\setcounter{equation}{3}&#10;\addtocounter{equation}{-1}&#10;&#10;$\hat{k} := k - l$&#10;&#10;\end{document}"/>
  <p:tag name="FILENAME" val="TP_tmp"/>
  <p:tag name="FORMAT" val="bmpmono"/>
  <p:tag name="RES" val="1200"/>
  <p:tag name="BLEND" val="0"/>
  <p:tag name="TRANSPARENT" val="0"/>
  <p:tag name="TBUG" val="0"/>
  <p:tag name="ALLOWFS" val="0"/>
  <p:tag name="ORIGWIDTH" val="42"/>
  <p:tag name="PICTUREFILESIZE" val="14758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\begin{align*}&#10; = E \{ \tilde{X}(k) \tilde{X}^T(k-l) \}^T&#10;\end{align*}&#10;&#10;\end{document}&#10;"/>
  <p:tag name="FILENAME" val="TP_tmp"/>
  <p:tag name="FORMAT" val="bmpmono"/>
  <p:tag name="RES" val="600"/>
  <p:tag name="BLEND" val="0"/>
  <p:tag name="TRANSPARENT" val="0"/>
  <p:tag name="TBUG" val="0"/>
  <p:tag name="ALLOWFS" val="0"/>
  <p:tag name="ORIGWIDTH" val="220"/>
  <p:tag name="PICTUREFILESIZE" val="48318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\begin{align*}&#10;\Lambda_{_{XX}}(k,-l) &amp; = E \{ \tilde{X}(\hat{k}+l) \tilde{X}^T(\hat{k}) \}^T \\&#10;&amp; = \Lambda_{_{XX}}^T (\hat{k},l)  = \left[ A^l \Lambda_{_{XX}}(k-l,0) \right]^T \\&#10;&amp; = \Lambda_{_{XX}}(k-l,0) (A^l)^T&#10;\end{align*}&#10;&#10;\end{document}&#10;"/>
  <p:tag name="FILENAME" val="TP_tmp"/>
  <p:tag name="FORMAT" val="bmpmono"/>
  <p:tag name="RES" val="600"/>
  <p:tag name="BLEND" val="0"/>
  <p:tag name="TRANSPARENT" val="0"/>
  <p:tag name="TBUG" val="0"/>
  <p:tag name="ALLOWFS" val="0"/>
  <p:tag name="ORIGWIDTH" val="432"/>
  <p:tag name="PICTUREFILESIZE" val="372962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[amsmath,amssymb]{article}&#10;\usepackage[usenames]{color}&#10;&#10;\pagestyle{empty}&#10;\begin{document}&#10;\pagecolor[rgb]{1,1,1}%&#10;\color[rgb]{0,0,0}&#10;&#10;\setcounter{equation}{3}&#10;\addtocounter{equation}{-1}&#10;&#10;$l \geq 0$&#10;&#10;\end{document}"/>
  <p:tag name="FILENAME" val="TP_tmp"/>
  <p:tag name="FORMAT" val="bmpmono"/>
  <p:tag name="RES" val="1200"/>
  <p:tag name="BLEND" val="0"/>
  <p:tag name="TRANSPARENT" val="0"/>
  <p:tag name="TBUG" val="0"/>
  <p:tag name="ALLOWFS" val="0"/>
  <p:tag name="ORIGWIDTH" val="21"/>
  <p:tag name="PICTUREFILESIZE" val="741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Lambda_{_{XX}}(k,l)  &#10;&amp;=&amp;  E \left \{ \Xt(k+l)  \Xt^T(k)  \right \} &#10;\eeqns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329"/>
  <p:tag name="PICTUREFILESIZE" val="1810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\input{me232_eq}&#10;\input{ME233_EQ}&#10;\input{cm_def}&#10;\beqns&#10;&amp;&amp; \Lambda_{_{XY}}(k,j) =&#10;E \left \{ \tilde{X}(k+j) \tilde{Y}^T(k) \right \} \eeqns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11"/>
  <p:tag name="PICTUREFILESIZE" val="18718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Lambda_{_{XX}}(k,l)  &#10;&amp;=&amp; A^l\, \Lambda_{_{XX}}(k,0)  &#10;\eeqns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257"/>
  <p:tag name="PICTUREFILESIZE" val="14056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l \ge 0&#10;\eeqns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46"/>
  <p:tag name="PICTUREFILESIZE" val="2105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\begin{align*}&#10;\Lambda_{_{XX}}(k,-l) &amp; =  \Lambda_{_{XX}}(k-l,0)  \,  (A^l)^T&#10;\end{align*}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20"/>
  <p:tag name="PICTUREFILESIZE" val="14166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l \ge 0&#10;\eeqns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46"/>
  <p:tag name="PICTUREFILESIZE" val="2105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lim_{k \to \infty} \Lambda_{_{XX}}(k,0) = {\bar \Lambda}_{_{XX}}(0)\eeqns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245"/>
  <p:tag name="PICTUREFILESIZE" val="14732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lim_{k \to \infty} \Lambda_{_{YY}}(k,0) = {\bar \Lambda}_{_{YY}}(0)\eeqns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239"/>
  <p:tag name="PICTUREFILESIZE" val="13963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lim_{k \to \infty} m_{_{X}}(k)  &amp;=&amp;   \bar  m_{_{X}}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193"/>
  <p:tag name="PICTUREFILESIZE" val="9704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lim_{k \to \infty} m_{_{Y}}(k)  &amp;=&amp;   C\bar  m_{_{X}}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209"/>
  <p:tag name="PICTUREFILESIZE" val="11468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 = C {\bar \Lambda}_{_{XX}}(0) C^T\eeqns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143"/>
  <p:tag name="PICTUREFILESIZE" val="824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m_{_X}(k+1) &amp;=&amp; A\, m_{_X}(k) + B\,  m_{_W}\\[1em]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322"/>
  <p:tag name="PICTUREFILESIZE" val="1491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\input{me232_eq}&#10;\input{ME233_EQ}&#10;\input{cm_def}&#10;\beqns&#10;&amp;&amp; \Lambda_{_{XY}}(k,j) =&#10;E \left \{ &#10;\mat{\tilde{X}_1(k+j) \\ \vdots \\&#10;\tilde{X}_n(k+j)}&#10;\,&#10;\mat{\tilde{Y}_1(k) &amp; \cdots &amp; \tilde{Y}_n(k)}&#10; \right \} \eeqns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12"/>
  <p:tag name="PICTUREFILESIZE" val="38589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bar m_{_X}  &amp;=&amp; [ I - A ]^{-1} \, B\,  m_{_W}\\[1em]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233"/>
  <p:tag name="PICTUREFILESIZE" val="8726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  {\bar \Lambda}_{_{XX}}(0) = \lim_{k \to \infty} E\{ \Xt(k)\Xt^T(k) \}&#10;\eeqns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301"/>
  <p:tag name="PICTUREFILESIZE" val="19764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 A\, \bar{\Lambda}_{_{XX}}(0)\, A^T  - \bar{\Lambda}_{_{XX}}(0) =&#10;- B\, \Sigma_{_{WW}}\, B^T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376"/>
  <p:tag name="PICTUREFILESIZE" val="18357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  {\bar \Lambda}_{_{XX}}(l) = \lim_{k \to \infty} E\{ \Xt(k+l)\Xt^T(k) \}&#10;\eeqns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331"/>
  <p:tag name="PICTUREFILESIZE" val="20477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bar{\Lambda}_{_{XX}}(l) = A^l\, \bar{\Lambda}_{_{XX}}(0)\,  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195"/>
  <p:tag name="PICTUREFILESIZE" val="9722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l \ge 0&#10;\eeqns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46"/>
  <p:tag name="PICTUREFILESIZE" val="2105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bar{\Lambda}_{_{XX}}(-l) = \bar{\Lambda}_{_{XX}}(0) (A^l)^T$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42"/>
  <p:tag name="PICTUREFILESIZE" val="12925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m_{_{W}}(k)  = 1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108"/>
  <p:tag name="PICTUREFILESIZE" val="551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Lambda_{_{WW}}(k,l)  &#10;= 0.2 \, \delta(l) \eeqns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193"/>
  <p:tag name="PICTUREFILESIZE" val="10798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Y(k+1) &amp;=&amp; 0.5 \, Y(k) + 1\,  W(k)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318"/>
  <p:tag name="PICTUREFILESIZE" val="1318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\input{me232_eq}&#10;\input{ME233_EQ}&#10;\input{cm_def}&#10;\beqns&#10;\tilde{Y}(k) = Y(k) - m_{_Y}(k)&#10;\eeqns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3"/>
  <p:tag name="PICTUREFILESIZE" val="10243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m_{_{Y}}(0)  &amp;=&amp;   0\\[.5em]&#10;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126"/>
  <p:tag name="PICTUREFILESIZE" val="5429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Lambda_{_{YY}}(0,0) &amp;=&amp; .1\\&#10;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160"/>
  <p:tag name="PICTUREFILESIZE" val="6324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m_{_{W}}(k)  = 1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108"/>
  <p:tag name="PICTUREFILESIZE" val="551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Lambda_{_{WW}}(k,l)  &#10;= 0.2 \, \delta(l) \eeqns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193"/>
  <p:tag name="PICTUREFILESIZE" val="10798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m_{_{Y}}(0)  &amp;=&amp;   0\\[.5em]&#10;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126"/>
  <p:tag name="PICTUREFILESIZE" val="5429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Lambda_{_{YY}}(0,0) &amp;=&amp; .1\\&#10;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160"/>
  <p:tag name="PICTUREFILESIZE" val="6324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m_{_Y}(k+1) &amp;=&amp; 0.5\, m_{_Y}(k) + 1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290"/>
  <p:tag name="PICTUREFILESIZE" val="12069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m_{_{Y}}(0)  &amp;=&amp;   0\\[.5em]&#10;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126"/>
  <p:tag name="PICTUREFILESIZE" val="5429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approx m_{_{Y}}(5)\\[.5em]&#10;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83"/>
  <p:tag name="PICTUREFILESIZE" val="4997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m_{_Y}(k+1) &amp;=&amp; 0.5\, m_{_Y}(k) + 1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290"/>
  <p:tag name="PICTUREFILESIZE" val="1206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 \{X(k)\}_{k=-\infty}^{\infty}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126"/>
  <p:tag name="PICTUREFILESIZE" val="843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m_{_{Y}}(0)  &amp;=&amp;   0\\[.5em]&#10;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126"/>
  <p:tag name="PICTUREFILESIZE" val="5429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Lambda_{_{XX}}(0,0) &amp;=&amp; .1\\&#10;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163"/>
  <p:tag name="PICTUREFILESIZE" val="6794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Lambda_{_{XX}}(k+1,0) &amp;=&amp; 0.5^2 \, \Lambda_{_{XX}}(k,0) +  0.2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384"/>
  <p:tag name="PICTUREFILESIZE" val="17753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Lambda_{_{WW}}(k,l)  &#10;= 0.2 \, \delta(l) \eeqns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193"/>
  <p:tag name="PICTUREFILESIZE" val="10798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approx \Lambda_{_{YY}}(5,0)\\[.5em]&#10;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113"/>
  <p:tag name="PICTUREFILESIZE" val="6398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Lambda_{_{XX}}(0,0) &amp;=&amp; .1\\&#10;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163"/>
  <p:tag name="PICTUREFILESIZE" val="6794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Lambda_{_{XX}}(k+1,0) &amp;=&amp; 0.5^2 \, \Lambda_{_{XX}}(k,0) +  0.2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384"/>
  <p:tag name="PICTUREFILESIZE" val="17753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bar \Lambda_{_{YY}}(0) =  0.2667\\[.5em]&#10;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168"/>
  <p:tag name="PICTUREFILESIZE" val="906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bar \Lambda_{_{YY}}(0) =  \frac{0.2}{1-.25}\\[.5em]&#10;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172"/>
  <p:tag name="PICTUREFILESIZE" val="959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E \left \{ X(k) \right \} = m_{_{X}}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153"/>
  <p:tag name="PICTUREFILESIZE" val="827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&amp;&amp; \Lambda_{_{XX}}(k,l)  = \Lambda_{_{XX}}(k+M,l) \} \\[.5em]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267"/>
  <p:tag name="PICTUREFILESIZE" val="1444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 \Lambda_{_{XX}}(l) = \Lambda^T_{_{XX}}(-l)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181"/>
  <p:tag name="PICTUREFILESIZE" val="1021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( \Omega , \, \mathcal{S},\, P) 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0"/>
  <p:tag name="PICTUREFILESIZE" val="502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&amp;&amp; \Lambda_{_{XX}}(j) =&#10;E \left \{ \tilde{X}(k+j) \tilde{X}^T(k) \right \}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293"/>
  <p:tag name="PICTUREFILESIZE" val="1817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 \Lambda_{_{XX}}(l) = \Lambda^T_{_{XX}}(-l)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181"/>
  <p:tag name="PICTUREFILESIZE" val="1021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hat{\Lambda}_{_{XX}}(z) = \hat{\Lambda}_{_{XX}}^T(z^{-1})$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7"/>
  <p:tag name="PICTUREFILESIZE" val="1010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 \Lambda_{_{XX}}(l) = \Lambda^T_{_{XX}}(-l)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181"/>
  <p:tag name="PICTUREFILESIZE" val="1021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\begin{align*}&#10;\Lambda_{_{XX}}^T(-l) &amp; = E \{ (X(k-l)-m_{_X}) (X(k)-m_{_X})^T \}^T \\&#10;&amp; = E \{ (X(k)-m_{_X}) (X(k-l)-m_{_X})^T \}&#10;\end{align*}&#10;&#10;\end{document}&#10;"/>
  <p:tag name="FILENAME" val="TP_tmp"/>
  <p:tag name="FORMAT" val="pngmono"/>
  <p:tag name="RES" val="600"/>
  <p:tag name="BLEND" val="0"/>
  <p:tag name="TRANSPARENT" val="0"/>
  <p:tag name="TBUG" val="0"/>
  <p:tag name="ALLOWFS" val="0"/>
  <p:tag name="ORIGWIDTH" val="466"/>
  <p:tag name="PICTUREFILESIZE" val="1808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[amsmath,amssymb]{article}&#10;\usepackage[usenames]{color}&#10;&#10;\pagestyle{empty}&#10;\begin{document}&#10;\pagecolor[rgb]{1,1,1}%&#10;\color[rgb]{0,0,0}&#10;&#10;\setcounter{equation}{2}&#10;\addtocounter{equation}{-1}&#10;&#10;$\bar{k} := k - l$&#10;&#10;\end{document}"/>
  <p:tag name="FILENAME" val="TP_tmp"/>
  <p:tag name="FORMAT" val="bmpmono"/>
  <p:tag name="RES" val="1200"/>
  <p:tag name="BLEND" val="0"/>
  <p:tag name="TRANSPARENT" val="0"/>
  <p:tag name="TBUG" val="0"/>
  <p:tag name="ALLOWFS" val="0"/>
  <p:tag name="ORIGWIDTH" val="42"/>
  <p:tag name="PICTUREFILESIZE" val="1326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\begin{align*}&#10;\Lambda_{_{XX}}^T(-l) &amp; = E \{ (X(\bar{k}+l)-m_{_X}) (X(\bar{k})-m_{_X})^T \} \\&#10;&amp; = \Lambda_{_{XX}}(l)&#10;\end{align*}&#10;&#10;\end{document}&#10;"/>
  <p:tag name="FILENAME" val="TP_tmp"/>
  <p:tag name="FORMAT" val="pngmono"/>
  <p:tag name="RES" val="600"/>
  <p:tag name="BLEND" val="0"/>
  <p:tag name="TRANSPARENT" val="0"/>
  <p:tag name="TBUG" val="0"/>
  <p:tag name="ALLOWFS" val="0"/>
  <p:tag name="ORIGWIDTH" val="454"/>
  <p:tag name="PICTUREFILESIZE" val="1313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\begin{align*}&#10;\hat{\Lambda}_{_{XX}}^T(z^{-1}) &#10;= \left[ \sum_{l = -\infty}^\infty \Lambda_{_{XX}}(l) z^{+l} \right]^T &#10;= \sum_{l = -\infty}^\infty \Lambda_{_{XX}}^T(l) z^{+l}&#10;\end{align*}&#10;&#10;\end{document}&#10;"/>
  <p:tag name="FILENAME" val="TP_tmp"/>
  <p:tag name="FORMAT" val="pngmono"/>
  <p:tag name="RES" val="600"/>
  <p:tag name="BLEND" val="0"/>
  <p:tag name="TRANSPARENT" val="0"/>
  <p:tag name="TBUG" val="0"/>
  <p:tag name="ALLOWFS" val="0"/>
  <p:tag name="ORIGWIDTH" val="506"/>
  <p:tag name="PICTUREFILESIZE" val="12429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[amsmath,amssymb]{article}&#10;\usepackage[usenames]{color}&#10;&#10;\pagestyle{empty}&#10;\begin{document}&#10;\pagecolor[rgb]{1,1,1}%&#10;\color[rgb]{0,0,0}&#10;&#10;\setcounter{equation}{2}&#10;\addtocounter{equation}{-1}&#10;&#10;$n := -l$&#10;&#10;\end{document}"/>
  <p:tag name="FILENAME" val="TP_tmp"/>
  <p:tag name="FORMAT" val="bmpmono"/>
  <p:tag name="RES" val="1200"/>
  <p:tag name="BLEND" val="0"/>
  <p:tag name="TRANSPARENT" val="0"/>
  <p:tag name="TBUG" val="0"/>
  <p:tag name="ALLOWFS" val="0"/>
  <p:tag name="ORIGWIDTH" val="34"/>
  <p:tag name="PICTUREFILESIZE" val="963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hat{\Lambda}_{_{XX}}(z) = \hat{\Lambda}_{_{XX}}^T(z^{-1})$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7"/>
  <p:tag name="PICTUREFILESIZE" val="1010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X &amp;=&amp; \{  \cdots   \\ 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104"/>
  <p:tag name="PICTUREFILESIZE" val="266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\begin{align*}&#10;\hat{\Lambda}_{_{XX}}^T(z^{-1}) &#10;= \sum_{n = -\infty}^\infty \Lambda_{_{XX}}^T(-n) z^{-n}&#10;= \sum_{n = -\infty}^\infty \Lambda_{_{XX}}(n) z^{-n}&#10;\end{align*}&#10;&#10;\end{document}&#10;"/>
  <p:tag name="FILENAME" val="TP_tmp"/>
  <p:tag name="FORMAT" val="pngmono"/>
  <p:tag name="RES" val="600"/>
  <p:tag name="BLEND" val="0"/>
  <p:tag name="TRANSPARENT" val="0"/>
  <p:tag name="TBUG" val="0"/>
  <p:tag name="ALLOWFS" val="0"/>
  <p:tag name="ORIGWIDTH" val="515"/>
  <p:tag name="PICTUREFILESIZE" val="1437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\begin{align*}&#10;= \hat{\Lambda}_{_{XX}}(z)&#10;\end{align*}&#10;&#10;\end{document}&#10;"/>
  <p:tag name="FILENAME" val="TP_tmp"/>
  <p:tag name="FORMAT" val="pngmono"/>
  <p:tag name="RES" val="600"/>
  <p:tag name="BLEND" val="0"/>
  <p:tag name="TRANSPARENT" val="0"/>
  <p:tag name="TBUG" val="0"/>
  <p:tag name="ALLOWFS" val="0"/>
  <p:tag name="ORIGWIDTH" val="95"/>
  <p:tag name="PICTUREFILESIZE" val="2329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 \Lambda_{_{XY}}(l) = \Lambda_{_{YX}}^T(-l)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177"/>
  <p:tag name="PICTUREFILESIZE" val="990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X(k)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48"/>
  <p:tag name="PICTUREFILESIZE" val="357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Y(k)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45"/>
  <p:tag name="PICTUREFILESIZE" val="3217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&amp;&amp; \Lambda_{_{XY}}(j) = E  \{ \tilde X(k+j) \tilde Y^T(k) \}&#10;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285"/>
  <p:tag name="PICTUREFILESIZE" val="1664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hat{\Lambda}_{_{XY}}(z) = \hat{\Lambda}_{_{YX}}^T(z^{-1})$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4"/>
  <p:tag name="PICTUREFILESIZE" val="1159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Lambda_{_{XY}}(l) = \Lambda^T_{_{YX}}(-l)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1008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Lambda_{_{XY}}(l) = \Lambda^T_{_{YX}}(-l)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1008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\begin{align*}&#10;\Lambda_{_{YX}}^T(-l) &amp; = E \{ (Y(k-l)-m_{_Y}) (X(k)-m_{_X})^T \}^T \\&#10;&amp; = E \{ (X(k)-m_{_X}) (Y(k-l)-m_{_Y})^T \}&#10;\end{align*}&#10;&#10;\end{document}&#10;"/>
  <p:tag name="FILENAME" val="TP_tmp"/>
  <p:tag name="FORMAT" val="pngmono"/>
  <p:tag name="RES" val="600"/>
  <p:tag name="BLEND" val="0"/>
  <p:tag name="TRANSPARENT" val="0"/>
  <p:tag name="TBUG" val="0"/>
  <p:tag name="ALLOWFS" val="0"/>
  <p:tag name="ORIGWIDTH" val="460"/>
  <p:tag name="PICTUREFILESIZE" val="1764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 X(-1),\,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72"/>
  <p:tag name="PICTUREFILESIZE" val="340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[amsmath,amssymb]{article}&#10;\usepackage[usenames]{color}&#10;&#10;\pagestyle{empty}&#10;\begin{document}&#10;\pagecolor[rgb]{1,1,1}%&#10;\color[rgb]{0,0,0}&#10;&#10;\setcounter{equation}{2}&#10;\addtocounter{equation}{-1}&#10;&#10;$\bar{k} := k - l$&#10;&#10;\end{document}"/>
  <p:tag name="FILENAME" val="TP_tmp"/>
  <p:tag name="FORMAT" val="bmpmono"/>
  <p:tag name="RES" val="1200"/>
  <p:tag name="BLEND" val="0"/>
  <p:tag name="TRANSPARENT" val="0"/>
  <p:tag name="TBUG" val="0"/>
  <p:tag name="ALLOWFS" val="0"/>
  <p:tag name="ORIGWIDTH" val="42"/>
  <p:tag name="PICTUREFILESIZE" val="1326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\begin{align*}&#10;\Lambda_{_{YX}}^T(-l) &amp; = E \{ (X(\bar{k}+l)-m_{_X}) (Y(\bar{k})-m_{_Y})^T \} \\&#10;&amp; = \Lambda_{_{XY}}(l)&#10;\end{align*}&#10;&#10;\end{document}&#10;"/>
  <p:tag name="FILENAME" val="TP_tmp"/>
  <p:tag name="FORMAT" val="pngmono"/>
  <p:tag name="RES" val="600"/>
  <p:tag name="BLEND" val="0"/>
  <p:tag name="TRANSPARENT" val="0"/>
  <p:tag name="TBUG" val="0"/>
  <p:tag name="ALLOWFS" val="0"/>
  <p:tag name="ORIGWIDTH" val="450"/>
  <p:tag name="PICTUREFILESIZE" val="1260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\begin{align*}&#10;\hat{\Lambda}_{_{YX}}^T(z^{-1}) &#10;= \left[ \sum_{l = -\infty}^\infty \Lambda_{_{YX}}(l) z^{+l} \right]^T &#10;= \sum_{l = -\infty}^\infty \Lambda_{_{YX}}^T(l) z^{+l}&#10;\end{align*}&#10;&#10;\end{document}&#10;"/>
  <p:tag name="FILENAME" val="TP_tmp"/>
  <p:tag name="FORMAT" val="pngmono"/>
  <p:tag name="RES" val="600"/>
  <p:tag name="BLEND" val="0"/>
  <p:tag name="TRANSPARENT" val="0"/>
  <p:tag name="TBUG" val="0"/>
  <p:tag name="ALLOWFS" val="0"/>
  <p:tag name="ORIGWIDTH" val="501"/>
  <p:tag name="PICTUREFILESIZE" val="1532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[amsmath,amssymb]{article}&#10;\usepackage[usenames]{color}&#10;&#10;\pagestyle{empty}&#10;\begin{document}&#10;\pagecolor[rgb]{1,1,1}%&#10;\color[rgb]{0,0,0}&#10;&#10;\setcounter{equation}{2}&#10;\addtocounter{equation}{-1}&#10;&#10;$n := -l$&#10;&#10;\end{document}"/>
  <p:tag name="FILENAME" val="TP_tmp"/>
  <p:tag name="FORMAT" val="bmpmono"/>
  <p:tag name="RES" val="1200"/>
  <p:tag name="BLEND" val="0"/>
  <p:tag name="TRANSPARENT" val="0"/>
  <p:tag name="TBUG" val="0"/>
  <p:tag name="ALLOWFS" val="0"/>
  <p:tag name="ORIGWIDTH" val="34"/>
  <p:tag name="PICTUREFILESIZE" val="9638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\begin{align*}&#10;\hat{\Lambda}_{_{YX}}^T(z^{-1}) &#10;= \sum_{n = -\infty}^\infty \Lambda_{_{YX}}^T(-n) z^{-n}&#10;= \sum_{n = -\infty}^\infty \Lambda_{_{XY}}(n) z^{-n}&#10;\end{align*}&#10;&#10;\end{document}&#10;"/>
  <p:tag name="FILENAME" val="TP_tmp"/>
  <p:tag name="FORMAT" val="pngmono"/>
  <p:tag name="RES" val="600"/>
  <p:tag name="BLEND" val="0"/>
  <p:tag name="TRANSPARENT" val="0"/>
  <p:tag name="TBUG" val="0"/>
  <p:tag name="ALLOWFS" val="0"/>
  <p:tag name="ORIGWIDTH" val="511"/>
  <p:tag name="PICTUREFILESIZE" val="1417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\begin{align*}&#10;= \hat{\Lambda}_{_{XY}}(z)&#10;\end{align*}&#10;&#10;\end{document}&#10;"/>
  <p:tag name="FILENAME" val="TP_tmp"/>
  <p:tag name="FORMAT" val="pngmono"/>
  <p:tag name="RES" val="600"/>
  <p:tag name="BLEND" val="0"/>
  <p:tag name="TRANSPARENT" val="0"/>
  <p:tag name="TBUG" val="0"/>
  <p:tag name="ALLOWFS" val="0"/>
  <p:tag name="ORIGWIDTH" val="93"/>
  <p:tag name="PICTUREFILESIZE" val="223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hat{\Lambda}_{_{XY}}(z) = \hat{\Lambda}_{_{YX}}^T(z^{-1})$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4"/>
  <p:tag name="PICTUREFILESIZE" val="1159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E \left \{ X(k) \right \} &amp;=&amp; m_{_{X}}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173"/>
  <p:tag name="PICTUREFILESIZE" val="844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&amp;=&amp; &#10;\lim_{N \to \infty} \frac{1}{2N+1} &#10;\sum_{k= -N}^{N} x(k)\\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267"/>
  <p:tag name="PICTUREFILESIZE" val="1810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Lambda_{_{XX}}(j) =  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4"/>
  <p:tag name="PICTUREFILESIZE" val="522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 X(0),\,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55"/>
  <p:tag name="PICTUREFILESIZE" val="350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E \{ \, \tilde X(k+j) \, \tilde X^T(k) \,  \}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7"/>
  <p:tag name="PICTUREFILESIZE" val="1094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\begin{equation*}&#10; = \lim_{N \to \infty} \frac{1}{2N+1} &#10;\sum_{k= -N}^{N}  \tilde x(k+j) \tilde x^T(k)\\&#10;\end{equation*}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51"/>
  <p:tag name="PICTUREFILESIZE" val="2411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tilde x(k) = x(k) - m_{_X}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173"/>
  <p:tag name="PICTUREFILESIZE" val="947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Phi_{_{XX}}(\omega) &amp;=&amp; {\cal F} \{ \Lambda_{_{XX}}(\cdot) \}\\[.5em]&#10;&amp;=&amp; \sum_{l=-\infty}^\infty \, &#10;\Lambda_{_{XX}}(l) e^{-j \omega l}&#10;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304"/>
  <p:tag name="PICTUREFILESIZE" val="2860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T = 2 \pi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71"/>
  <p:tag name="PICTUREFILESIZE" val="239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e^{-j\omega l } = \cos(\omega l) - j \sin (\omega l)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56"/>
  <p:tag name="PICTUREFILESIZE" val="1293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 \Lambda_{_{XX}}(l) &amp;=&amp;&#10; {\cal F}^{-1} \{ \Phi_{_{XX}}(\omega)\} \\[2em]&#10;&amp;=&amp; \frac{1}{2 \pi} \int_{-\pi}^\pi&#10;e^{j \omega l} \Phi_{_{XX}}(\omega) \, d \omega&#10;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328"/>
  <p:tag name="PICTUREFILESIZE" val="33456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Phi_{_{XX}}(\omega) = \Phi_{_{XX}}^*(\omega) \hspace{2em} \omega \in [-\pi,\pi]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39"/>
  <p:tag name="PICTUREFILESIZE" val="15467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 \Lambda_{_{XX}}(0) &#10;&amp;=&amp; \frac{1}{2 \pi} \int_{-\pi}^\pi&#10; \Phi_{_{XX}}(\omega) \, d \omega&#10;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299"/>
  <p:tag name="PICTUREFILESIZE" val="1828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Phi_{_{XX}}(\omega) \succeq 0  \hspace{2em} \omega \in [-\pi,\pi]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0"/>
  <p:tag name="PICTUREFILESIZE" val="1105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 X(1),\,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55"/>
  <p:tag name="PICTUREFILESIZE" val="312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Phi_{_{XX}}(\omega) = \Phi_{_{XX}}^T(-\omega)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02"/>
  <p:tag name="PICTUREFILESIZE" val="11506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Phi_{_{XX}}(\omega) = \Phi_{_{XX}}^T(-\omega) \hspace{2em} \omega \in [-\pi,\pi]$&#10;&#10;&#10;\end{document}&#10;"/>
  <p:tag name="FILENAME" val="txp_fig"/>
  <p:tag name="FORMAT" val="bmpmono"/>
  <p:tag name="RES" val="1200"/>
  <p:tag name="BLEND" val="0"/>
  <p:tag name="TRANSPARENT" val="0"/>
  <p:tag name="TBUG" val="0"/>
  <p:tag name="ALLOWFS" val="0"/>
  <p:tag name="ORIGWIDTH" val="356"/>
  <p:tag name="PICTUREFILESIZE" val="34751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\begin{align*}&#10;\Phi_{_{XX}}^T(-\omega) = \left[ \sum_{l=-\infty}^\infty &#10;\Lambda_{_{XX}}(l) e^{j\omega l} \right]^T&#10;= \sum_{l=-\infty}^\infty  \Lambda_{_{XX}}^T(l) e^{j\omega l}&#10;\end{align*}&#10;&#10;\end{document}&#10;"/>
  <p:tag name="FILENAME" val="TP_tmp"/>
  <p:tag name="FORMAT" val="bmpmono"/>
  <p:tag name="RES" val="600"/>
  <p:tag name="BLEND" val="0"/>
  <p:tag name="TRANSPARENT" val="0"/>
  <p:tag name="TBUG" val="0"/>
  <p:tag name="ALLOWFS" val="0"/>
  <p:tag name="ORIGWIDTH" val="509"/>
  <p:tag name="PICTUREFILESIZE" val="301706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[amsmath,amssymb]{article}&#10;\usepackage[usenames]{color}&#10;&#10;\pagestyle{empty}&#10;\begin{document}&#10;\pagecolor[rgb]{1,1,1}%&#10;\color[rgb]{0,0,0}&#10;&#10;\setcounter{equation}{2}&#10;\addtocounter{equation}{-1}&#10;&#10;$n := -l$&#10;&#10;\end{document}"/>
  <p:tag name="FILENAME" val="TP_tmp"/>
  <p:tag name="FORMAT" val="bmpmono"/>
  <p:tag name="RES" val="1200"/>
  <p:tag name="BLEND" val="0"/>
  <p:tag name="TRANSPARENT" val="0"/>
  <p:tag name="TBUG" val="0"/>
  <p:tag name="ALLOWFS" val="0"/>
  <p:tag name="ORIGWIDTH" val="34"/>
  <p:tag name="PICTUREFILESIZE" val="9638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\begin{align*}&#10;\Phi_{_{XX}}^T(-\omega) &#10;&amp; = \sum_{n=-\infty}^\infty  \Lambda_{_{XX}}^T(-n) e^{-j\omega n}&#10;= \sum_{n=-\infty}^\infty  \Lambda_{_{XX}}(n) e^{-j\omega n} \\&#10;&amp; = \Phi_{_{XX}}(\omega)&#10;\end{align*}&#10;&#10;\end{document}&#10;"/>
  <p:tag name="FILENAME" val="TP_tmp"/>
  <p:tag name="FORMAT" val="bmpmono"/>
  <p:tag name="RES" val="600"/>
  <p:tag name="BLEND" val="0"/>
  <p:tag name="TRANSPARENT" val="0"/>
  <p:tag name="TBUG" val="0"/>
  <p:tag name="ALLOWFS" val="0"/>
  <p:tag name="ORIGWIDTH" val="551"/>
  <p:tag name="PICTUREFILESIZE" val="40326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Phi_{_{XX}}(\omega) = \Phi_{_{XX}}^*(\omega) \hspace{2em} \omega \in [-\pi,\pi]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39"/>
  <p:tag name="PICTUREFILESIZE" val="15467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\begin{align*}&#10;\Phi_{_{XX}}^*(\omega) = \left[ \sum_{l=-\infty}^\infty &#10;\Lambda_{_{XX}}(l) e^{-j\omega l} \right]^*&#10;= \sum_{l=-\infty}^\infty  \Lambda_{_{XX}}^T(l) e^{j\omega l}&#10;\end{align*}&#10;&#10;\end{document}&#10;"/>
  <p:tag name="FILENAME" val="TP_tmp"/>
  <p:tag name="FORMAT" val="bmpmono"/>
  <p:tag name="RES" val="600"/>
  <p:tag name="BLEND" val="0"/>
  <p:tag name="TRANSPARENT" val="0"/>
  <p:tag name="TBUG" val="0"/>
  <p:tag name="ALLOWFS" val="0"/>
  <p:tag name="ORIGWIDTH" val="502"/>
  <p:tag name="PICTUREFILESIZE" val="27935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[amsmath,amssymb]{article}&#10;\usepackage[usenames]{color}&#10;&#10;\pagestyle{empty}&#10;\begin{document}&#10;\pagecolor[rgb]{1,1,1}%&#10;\color[rgb]{0,0,0}&#10;&#10;\setcounter{equation}{2}&#10;\addtocounter{equation}{-1}&#10;&#10;$n := -l$&#10;&#10;\end{document}"/>
  <p:tag name="FILENAME" val="TP_tmp"/>
  <p:tag name="FORMAT" val="bmpmono"/>
  <p:tag name="RES" val="1200"/>
  <p:tag name="BLEND" val="0"/>
  <p:tag name="TRANSPARENT" val="0"/>
  <p:tag name="TBUG" val="0"/>
  <p:tag name="ALLOWFS" val="0"/>
  <p:tag name="ORIGWIDTH" val="34"/>
  <p:tag name="PICTUREFILESIZE" val="9638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\begin{align*}&#10;\Phi_{_{XX}}^*(\omega) &#10;&amp; = \sum_{n=-\infty}^\infty  \Lambda_{_{XX}}^T(-n) e^{-j\omega n}&#10;= \sum_{n=-\infty}^\infty  \Lambda_{_{XX}}(n) e^{-j\omega n} \\ &#10;&amp; = \Phi_{_{XX}}(\omega)&#10;\end{align*}&#10;&#10;\end{document}&#10;"/>
  <p:tag name="FILENAME" val="TP_tmp"/>
  <p:tag name="FORMAT" val="bmpmono"/>
  <p:tag name="RES" val="600"/>
  <p:tag name="BLEND" val="0"/>
  <p:tag name="TRANSPARENT" val="0"/>
  <p:tag name="TBUG" val="0"/>
  <p:tag name="ALLOWFS" val="0"/>
  <p:tag name="ORIGWIDTH" val="534"/>
  <p:tag name="PICTUREFILESIZE" val="39206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Phi_{_{XX}}(\omega) $ is real $\hspace{2em} \omega \in [-\pi,\pi]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06"/>
  <p:tag name="PICTUREFILESIZE" val="124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 X(2),\,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55"/>
  <p:tag name="PICTUREFILESIZE" val="3669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 \Lambda_{_{XX}}(0) &#10;&amp;=&amp; \frac{1}{2 \pi} \int_{-\pi}^\pi&#10; \Phi_{_{XX}}(\omega) \, d \omega&#10;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299"/>
  <p:tag name="PICTUREFILESIZE" val="1828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Phi_{_{XX}}(\omega) \ge 0  \hspace{2em} \omega \in [-\pi,\pi]&#10;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271"/>
  <p:tag name="PICTUREFILESIZE" val="1116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Phi_{_{XX}}(\omega) = \Phi_{_{XX}}(-\omega)&#10;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201"/>
  <p:tag name="PICTUREFILESIZE" val="1045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 \{W(k)\}_{k=-\infty}^{\infty}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130"/>
  <p:tag name="PICTUREFILESIZE" val="874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delta(l) = &#10;\left \{&#10; \barray{ 1 &amp; \hspace{2em}&amp; l = 0\\&#10;0 &amp; \hspace{2em}&amp; l \ne 0}&#10;\right .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231"/>
  <p:tag name="PICTUREFILESIZE" val="1140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Lambda_{_{WW}}(l)  =  \Sigma_{_{WW}} \, \delta(l)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191"/>
  <p:tag name="PICTUREFILESIZE" val="1007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\input{me232_eq}&#10;\input{ME233_EQ}&#10;\input{cm_def}&#10;\beqns&#10; \Sigma_{_{WW}} =  \Sigma_{_{WW}}^T \succeq 0 &#10;\eeqns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1"/>
  <p:tag name="PICTUREFILESIZE" val="7428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\input{me232_eq}&#10;\input{ME233_EQ}&#10;\input{cm_def}&#10;\beqns&#10; \Sigma_{_{WW}} =  E \{ \tilde W(k) \tilde W^T(k) \}&#10;\eeqns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38"/>
  <p:tag name="PICTUREFILESIZE" val="13867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\input{me232_eq}&#10;\input{ME233_EQ}&#10;\input{cm_def}&#10;\beqns&#10; \tilde W(k) = W(k) - m_{_W}&#10;\eeqns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8"/>
  <p:tag name="PICTUREFILESIZE" val="1106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 \{W(k)\}_{k=-\infty}^{\infty}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130"/>
  <p:tag name="PICTUREFILESIZE" val="874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 X(3),\,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55"/>
  <p:tag name="PICTUREFILESIZE" val="3735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Lambda_{_{WW}}(l)  =  \Sigma_{_{WW}} \, \delta(l)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191"/>
  <p:tag name="PICTUREFILESIZE" val="1007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\input{me232_eq}&#10;\input{ME233_EQ}&#10;\input{cm_def}&#10;\beqns&#10;\Phi_{_{WW}}(\omega) &amp;=&amp;   \sum_{l=-\infty}^\infty \, &#10;\Lambda_{_{WW}}(l) e^{-j \omega l}&#10; \eeqns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14"/>
  <p:tag name="PICTUREFILESIZE" val="19769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\input{me232_eq}&#10;\input{ME233_EQ}&#10;\input{cm_def}&#10;\beqns&#10;\Phi_{_{WW}}(\omega) &amp;=&amp;  \Sigma_{_{WW}}&#10; \eeqns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4"/>
  <p:tag name="PICTUREFILESIZE" val="797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W(k)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72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w(k)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45"/>
  <p:tag name="PICTUREFILESIZE" val="3285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 \{g(k)\}_{k=-\infty}^{\infty}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8"/>
  <p:tag name="PICTUREFILESIZE" val="789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g(k) \in \mathcal{R}^{p \times m}$&#10;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4"/>
  <p:tag name="PICTUREFILESIZE" val="7998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\begin{equation*}&#10;G(z) = {\cal Z } \{ g(k) \} = \sum_{k=-\infty}^{\infty} g(k) \, z^{-k}&#10;\end{equation*}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26"/>
  <p:tag name="PICTUREFILESIZE" val="22627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 U(k) \in \R^m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106"/>
  <p:tag name="PICTUREFILESIZE" val="6518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\begin{equation*}&#10;Y(k) = \sum_{i = - \infty}^\infty g(i) U(k-i)&#10;\end{equation*}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51"/>
  <p:tag name="PICTUREFILESIZE" val="17727"/>
</p:tagLst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33239</TotalTime>
  <Words>1199</Words>
  <Application>Microsoft Office PowerPoint</Application>
  <PresentationFormat>On-screen Show (4:3)</PresentationFormat>
  <Paragraphs>509</Paragraphs>
  <Slides>76</Slides>
  <Notes>76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91" baseType="lpstr">
      <vt:lpstr>Arial</vt:lpstr>
      <vt:lpstr>Times New Roman</vt:lpstr>
      <vt:lpstr>Helvetica</vt:lpstr>
      <vt:lpstr>CMSY10ORIG</vt:lpstr>
      <vt:lpstr>CMMI10</vt:lpstr>
      <vt:lpstr>CMR10</vt:lpstr>
      <vt:lpstr>CMMI7</vt:lpstr>
      <vt:lpstr>LCMSS8</vt:lpstr>
      <vt:lpstr>CMSY8</vt:lpstr>
      <vt:lpstr>CMMI8</vt:lpstr>
      <vt:lpstr>CMEX10</vt:lpstr>
      <vt:lpstr>Century Schoolbook</vt:lpstr>
      <vt:lpstr>Monospaced</vt:lpstr>
      <vt:lpstr>Century</vt:lpstr>
      <vt:lpstr>Default Design</vt:lpstr>
      <vt:lpstr>ME 233 Advanced Control II    Lecture 4 Random Vector Sequences</vt:lpstr>
      <vt:lpstr>Outline</vt:lpstr>
      <vt:lpstr>Random vector sequences</vt:lpstr>
      <vt:lpstr>Random vector sequences</vt:lpstr>
      <vt:lpstr>Random vector sequences</vt:lpstr>
      <vt:lpstr>2nd order statistics</vt:lpstr>
      <vt:lpstr>Auto-covariance </vt:lpstr>
      <vt:lpstr>Cross-covariance </vt:lpstr>
      <vt:lpstr>Wide Sense Stationary (WSS)</vt:lpstr>
      <vt:lpstr>Auto-covariance function</vt:lpstr>
      <vt:lpstr>Auto-covariance function Z-transform</vt:lpstr>
      <vt:lpstr>Auto-covariance function </vt:lpstr>
      <vt:lpstr>Auto-covariance function Z-transform</vt:lpstr>
      <vt:lpstr>Cross-covariance function</vt:lpstr>
      <vt:lpstr>Auto-covariance function Z-transform</vt:lpstr>
      <vt:lpstr>Cross-covariance function</vt:lpstr>
      <vt:lpstr>Auto-covariance function Z-transform</vt:lpstr>
      <vt:lpstr>Ergodicity</vt:lpstr>
      <vt:lpstr>Ergodicity</vt:lpstr>
      <vt:lpstr>Power Spectral Density Function</vt:lpstr>
      <vt:lpstr>Power Spectral Density Function</vt:lpstr>
      <vt:lpstr>Power Spectral Density Function</vt:lpstr>
      <vt:lpstr>Power Spectral Density Function</vt:lpstr>
      <vt:lpstr>Power Spectral Density Function</vt:lpstr>
      <vt:lpstr>Power Spectral Density Function</vt:lpstr>
      <vt:lpstr>White noise vector sequence</vt:lpstr>
      <vt:lpstr>White noise vector sequence</vt:lpstr>
      <vt:lpstr>White noise illustration (scalar case)</vt:lpstr>
      <vt:lpstr>MIMO Linear Time Invariant Systems</vt:lpstr>
      <vt:lpstr>MIMO Linear Time Invariant Systems</vt:lpstr>
      <vt:lpstr>MIMO Linear Time Invariant Systems</vt:lpstr>
      <vt:lpstr>MIMO Linear Time Invariant Systems</vt:lpstr>
      <vt:lpstr>MIMO Linear Time Invariant Systems</vt:lpstr>
      <vt:lpstr>MIMO Linear Time Invariant Systems</vt:lpstr>
      <vt:lpstr>MIMO Linear Time Invariant Systems</vt:lpstr>
      <vt:lpstr>MIMO Linear Time Invariant Systems</vt:lpstr>
      <vt:lpstr>MIMO Linear Time Invariant Systems</vt:lpstr>
      <vt:lpstr>MIMO Linear Time Invariant Systems</vt:lpstr>
      <vt:lpstr>MIMO Linear Time Invariant Systems</vt:lpstr>
      <vt:lpstr>MIMO Linear Time Invariant Systems</vt:lpstr>
      <vt:lpstr>MIMO Linear Time Invariant Systems</vt:lpstr>
      <vt:lpstr>MIMO Linear Time Invariant Systems</vt:lpstr>
      <vt:lpstr>MIMO Linear Time Invariant Systems</vt:lpstr>
      <vt:lpstr>MIMO Linear Time Invariant Systems</vt:lpstr>
      <vt:lpstr>Next Topic</vt:lpstr>
      <vt:lpstr>2nd order statistics of a random sequence</vt:lpstr>
      <vt:lpstr>Uncorrelated random vector sequence</vt:lpstr>
      <vt:lpstr>Subtracting the mean</vt:lpstr>
      <vt:lpstr>State space systems</vt:lpstr>
      <vt:lpstr>State space systems</vt:lpstr>
      <vt:lpstr>State space systems</vt:lpstr>
      <vt:lpstr>Dynamics of the mean</vt:lpstr>
      <vt:lpstr>State space systems</vt:lpstr>
      <vt:lpstr>Causality in cross-covariance</vt:lpstr>
      <vt:lpstr>Covariance propagation</vt:lpstr>
      <vt:lpstr>Covariance propagation</vt:lpstr>
      <vt:lpstr>Covariance propagation</vt:lpstr>
      <vt:lpstr>Covariance propagation</vt:lpstr>
      <vt:lpstr>Covariance propagation</vt:lpstr>
      <vt:lpstr>Covariance propagation</vt:lpstr>
      <vt:lpstr>Covariance propagation</vt:lpstr>
      <vt:lpstr>Covariance propagation</vt:lpstr>
      <vt:lpstr>Covariance propagation</vt:lpstr>
      <vt:lpstr>Stationary  covariance equation</vt:lpstr>
      <vt:lpstr>WSS Stationary  covariance equation</vt:lpstr>
      <vt:lpstr>WSS Stationary  covariance equation</vt:lpstr>
      <vt:lpstr>WSS Stationary  covariance equation</vt:lpstr>
      <vt:lpstr>Illustration – first order system</vt:lpstr>
      <vt:lpstr>Matlab simulation: 500 sample sequences</vt:lpstr>
      <vt:lpstr>W(k)</vt:lpstr>
      <vt:lpstr>Y(k)</vt:lpstr>
      <vt:lpstr>Mean Transient Response</vt:lpstr>
      <vt:lpstr>Mean Transient Response</vt:lpstr>
      <vt:lpstr>Covariance Transient Response</vt:lpstr>
      <vt:lpstr>Covariance Transient Response</vt:lpstr>
      <vt:lpstr>Steady State Covariance</vt:lpstr>
    </vt:vector>
  </TitlesOfParts>
  <Company>UC, Berkeley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 233 Review</dc:title>
  <dc:creator>Roberto Horowitz</dc:creator>
  <cp:lastModifiedBy>Richard</cp:lastModifiedBy>
  <cp:revision>442</cp:revision>
  <dcterms:created xsi:type="dcterms:W3CDTF">2003-05-19T17:57:23Z</dcterms:created>
  <dcterms:modified xsi:type="dcterms:W3CDTF">2012-05-12T01:44:36Z</dcterms:modified>
</cp:coreProperties>
</file>